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303" r:id="rId6"/>
    <p:sldId id="289" r:id="rId7"/>
    <p:sldId id="293" r:id="rId8"/>
    <p:sldId id="290" r:id="rId9"/>
    <p:sldId id="292" r:id="rId10"/>
    <p:sldId id="257" r:id="rId11"/>
    <p:sldId id="261" r:id="rId12"/>
    <p:sldId id="294" r:id="rId13"/>
    <p:sldId id="295" r:id="rId14"/>
    <p:sldId id="298" r:id="rId15"/>
    <p:sldId id="296" r:id="rId16"/>
    <p:sldId id="300" r:id="rId17"/>
    <p:sldId id="301" r:id="rId18"/>
    <p:sldId id="302" r:id="rId19"/>
    <p:sldId id="279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loé Moreau" initials="CM" lastIdx="1" clrIdx="0">
    <p:extLst>
      <p:ext uri="{19B8F6BF-5375-455C-9EA6-DF929625EA0E}">
        <p15:presenceInfo xmlns:p15="http://schemas.microsoft.com/office/powerpoint/2012/main" userId="Chloé Morea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2442"/>
    <a:srgbClr val="742774"/>
    <a:srgbClr val="C147C1"/>
    <a:srgbClr val="FFB950"/>
    <a:srgbClr val="031221"/>
    <a:srgbClr val="107C10"/>
    <a:srgbClr val="0078D4"/>
    <a:srgbClr val="92D050"/>
    <a:srgbClr val="FFC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627709-E3A1-4BD2-9B31-C2EE707B53F2}" v="18" dt="2020-10-20T15:53:21.6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1" autoAdjust="0"/>
    <p:restoredTop sz="78626" autoAdjust="0"/>
  </p:normalViewPr>
  <p:slideViewPr>
    <p:cSldViewPr snapToGrid="0">
      <p:cViewPr varScale="1">
        <p:scale>
          <a:sx n="90" d="100"/>
          <a:sy n="90" d="100"/>
        </p:scale>
        <p:origin x="268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204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8D3D527-E27C-4458-B612-09B9259C55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17E69BD-C916-4F97-98D3-7954BC6BE9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76911-BBCB-45D5-901C-F03F19273614}" type="datetimeFigureOut">
              <a:rPr lang="fr-FR" smtClean="0"/>
              <a:t>16/11/2020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7424E83-0C42-4C2E-864E-2AF1E5FF0D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0B2980-D7FC-4440-AB5B-4D0475A3FF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0322D-600B-453A-9094-6B950AE7383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750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9T02:24:00.1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29656-5610-41C7-9ABF-6900CDEE3525}" type="datetimeFigureOut">
              <a:rPr lang="fr-FR" smtClean="0"/>
              <a:t>16/11/2020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900CC-6BD4-492D-9068-D408D9A2F9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57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i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431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036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workspace-initialization-when-issue-assigned: </a:t>
            </a:r>
            <a:r>
              <a:rPr lang="fr-CA" dirty="0"/>
              <a:t>&gt;</a:t>
            </a:r>
            <a:r>
              <a:rPr lang="en-CA" dirty="0"/>
              <a:t> 4min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export-and-unpack-solution: &gt; 1min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solution-quality-check-on-pr: &gt; 6min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import-solution-to-</a:t>
            </a:r>
            <a:r>
              <a:rPr lang="en-CA" dirty="0" err="1"/>
              <a:t>qa</a:t>
            </a:r>
            <a:r>
              <a:rPr lang="en-CA" dirty="0"/>
              <a:t>: &gt; 9min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delete-</a:t>
            </a:r>
            <a:r>
              <a:rPr lang="en-CA" dirty="0" err="1"/>
              <a:t>powerapps</a:t>
            </a:r>
            <a:r>
              <a:rPr lang="en-CA" dirty="0"/>
              <a:t>-dev-environment-when-issue-closed: &gt; 1min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create-</a:t>
            </a:r>
            <a:r>
              <a:rPr lang="en-CA" dirty="0" err="1"/>
              <a:t>github</a:t>
            </a:r>
            <a:r>
              <a:rPr lang="en-CA" dirty="0"/>
              <a:t>-release: &gt; 5min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149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9.sv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8.png"/><Relationship Id="rId16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svg"/><Relationship Id="rId7" Type="http://schemas.openxmlformats.org/officeDocument/2006/relationships/image" Target="../media/image33.png"/><Relationship Id="rId12" Type="http://schemas.openxmlformats.org/officeDocument/2006/relationships/image" Target="../media/image2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11" Type="http://schemas.openxmlformats.org/officeDocument/2006/relationships/image" Target="../media/image25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9.svg"/><Relationship Id="rId7" Type="http://schemas.openxmlformats.org/officeDocument/2006/relationships/image" Target="../media/image29.png"/><Relationship Id="rId12" Type="http://schemas.openxmlformats.org/officeDocument/2006/relationships/image" Target="../media/image2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image" Target="../media/image25.png"/><Relationship Id="rId5" Type="http://schemas.openxmlformats.org/officeDocument/2006/relationships/image" Target="../media/image30.png"/><Relationship Id="rId10" Type="http://schemas.openxmlformats.org/officeDocument/2006/relationships/image" Target="../media/image38.png"/><Relationship Id="rId4" Type="http://schemas.openxmlformats.org/officeDocument/2006/relationships/image" Target="../media/image27.png"/><Relationship Id="rId9" Type="http://schemas.openxmlformats.org/officeDocument/2006/relationships/image" Target="../media/image37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9.svg"/><Relationship Id="rId7" Type="http://schemas.openxmlformats.org/officeDocument/2006/relationships/image" Target="../media/image44.png"/><Relationship Id="rId12" Type="http://schemas.openxmlformats.org/officeDocument/2006/relationships/image" Target="../media/image2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png"/><Relationship Id="rId11" Type="http://schemas.openxmlformats.org/officeDocument/2006/relationships/image" Target="../media/image25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9.svg"/><Relationship Id="rId7" Type="http://schemas.openxmlformats.org/officeDocument/2006/relationships/image" Target="../media/image5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png"/><Relationship Id="rId11" Type="http://schemas.openxmlformats.org/officeDocument/2006/relationships/image" Target="../media/image26.svg"/><Relationship Id="rId5" Type="http://schemas.openxmlformats.org/officeDocument/2006/relationships/image" Target="../media/image49.png"/><Relationship Id="rId10" Type="http://schemas.openxmlformats.org/officeDocument/2006/relationships/image" Target="../media/image25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sv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Ecran d'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A9CFCF1A-A9D4-4DC4-B91D-1CC035A3C4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4230" y="1872492"/>
            <a:ext cx="6514212" cy="1790165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417CC872-275A-40F9-AD31-8806E09CB32E}"/>
              </a:ext>
            </a:extLst>
          </p:cNvPr>
          <p:cNvGrpSpPr/>
          <p:nvPr userDrawn="1"/>
        </p:nvGrpSpPr>
        <p:grpSpPr>
          <a:xfrm>
            <a:off x="8968442" y="6014433"/>
            <a:ext cx="2745348" cy="330826"/>
            <a:chOff x="8281114" y="6002909"/>
            <a:chExt cx="2745348" cy="33082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34C5F3-EEAE-4F76-ADA2-500C594FC34D}"/>
                </a:ext>
              </a:extLst>
            </p:cNvPr>
            <p:cNvSpPr txBox="1"/>
            <p:nvPr userDrawn="1"/>
          </p:nvSpPr>
          <p:spPr>
            <a:xfrm>
              <a:off x="8281114" y="6014434"/>
              <a:ext cx="1642595" cy="3193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>
                      <a:lumMod val="95000"/>
                    </a:schemeClr>
                  </a:solidFill>
                  <a:latin typeface="Segoe Pro" panose="020B0502040504020203" pitchFamily="34" charset="0"/>
                </a:rPr>
                <a:t>avec le soutien de </a:t>
              </a: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BFC8B34-753E-44FF-A20B-91C5F939E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23709" y="6002909"/>
              <a:ext cx="1102753" cy="330826"/>
            </a:xfrm>
            <a:prstGeom prst="rect">
              <a:avLst/>
            </a:prstGeom>
          </p:spPr>
        </p:pic>
      </p:grp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BE18E7D-B0F3-4D3C-AFDE-1DF39583635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330" y="3634019"/>
            <a:ext cx="976019" cy="976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1498A9-41CF-4CD2-A31D-297A97DF97C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82474" y="3656154"/>
            <a:ext cx="939226" cy="95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9088F1E-802C-41F2-A2CD-0D05F38AC6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16/11/2020</a:t>
            </a:fld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305EB0ED-2B89-4156-8DF8-5106302390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44628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AFCA337-E343-4938-B8CD-BC611CF19E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16/11/2020</a:t>
            </a:fld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B7687867-8A7F-4BEE-BE03-521F3AF47F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06091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01A4746-7B6B-4587-B94B-E63AA24261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cap="small" baseline="0" dirty="0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16/11/2020</a:t>
            </a:fld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0D602DDC-525F-4C95-A732-B1745CA67D4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2242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pic>
        <p:nvPicPr>
          <p:cNvPr id="4" name="Image 3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69B235A4-66E4-4429-B493-915A373B8E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76"/>
          <a:stretch/>
        </p:blipFill>
        <p:spPr>
          <a:xfrm rot="16200000">
            <a:off x="-1620101" y="4178578"/>
            <a:ext cx="4116961" cy="876757"/>
          </a:xfrm>
          <a:prstGeom prst="rect">
            <a:avLst/>
          </a:prstGeom>
        </p:spPr>
      </p:pic>
      <p:pic>
        <p:nvPicPr>
          <p:cNvPr id="8" name="Image 7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0901B1EC-230E-429F-B629-CC0558E4B27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97" y="3059333"/>
            <a:ext cx="1842550" cy="2048565"/>
          </a:xfrm>
          <a:prstGeom prst="rect">
            <a:avLst/>
          </a:prstGeom>
        </p:spPr>
      </p:pic>
      <p:pic>
        <p:nvPicPr>
          <p:cNvPr id="13" name="Image 1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FD637F98-DD6F-48C5-BC15-E5FB873222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4"/>
          <a:stretch/>
        </p:blipFill>
        <p:spPr>
          <a:xfrm>
            <a:off x="0" y="1619177"/>
            <a:ext cx="1474512" cy="2229189"/>
          </a:xfrm>
          <a:prstGeom prst="rect">
            <a:avLst/>
          </a:prstGeom>
        </p:spPr>
      </p:pic>
      <p:pic>
        <p:nvPicPr>
          <p:cNvPr id="45" name="Image 44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65D819C5-F5B7-4E0F-B1F3-EB98F3D43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61" r="11877"/>
          <a:stretch/>
        </p:blipFill>
        <p:spPr>
          <a:xfrm rot="16200000">
            <a:off x="-1349607" y="1320151"/>
            <a:ext cx="3648337" cy="949123"/>
          </a:xfrm>
          <a:prstGeom prst="rect">
            <a:avLst/>
          </a:prstGeom>
        </p:spPr>
      </p:pic>
      <p:pic>
        <p:nvPicPr>
          <p:cNvPr id="53" name="Image 5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1D5EE993-6A46-434E-B59D-2BD3BFA6D6A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54" y="412617"/>
            <a:ext cx="863118" cy="953037"/>
          </a:xfrm>
          <a:prstGeom prst="rect">
            <a:avLst/>
          </a:prstGeom>
        </p:spPr>
      </p:pic>
      <p:pic>
        <p:nvPicPr>
          <p:cNvPr id="56" name="Image 55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61C8688C-D4C5-4790-B7BC-B614F3A48C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14" r="17051"/>
          <a:stretch/>
        </p:blipFill>
        <p:spPr>
          <a:xfrm rot="5400000">
            <a:off x="10198836" y="4864839"/>
            <a:ext cx="3129490" cy="856838"/>
          </a:xfrm>
          <a:prstGeom prst="rect">
            <a:avLst/>
          </a:prstGeom>
        </p:spPr>
      </p:pic>
      <p:pic>
        <p:nvPicPr>
          <p:cNvPr id="59" name="Image 58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6C8986FD-3287-4BE8-874B-700664056A8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336" y="3274713"/>
            <a:ext cx="1432991" cy="1564127"/>
          </a:xfrm>
          <a:prstGeom prst="rect">
            <a:avLst/>
          </a:prstGeom>
        </p:spPr>
      </p:pic>
      <p:pic>
        <p:nvPicPr>
          <p:cNvPr id="62" name="Image 61" descr="Une image contenant assis, lumière, sombre, photo&#10;&#10;Description générée automatiquement">
            <a:extLst>
              <a:ext uri="{FF2B5EF4-FFF2-40B4-BE49-F238E27FC236}">
                <a16:creationId xmlns:a16="http://schemas.microsoft.com/office/drawing/2014/main" id="{65D71D73-9E4C-4BE5-9DE3-88ED5D57C5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66"/>
          <a:stretch/>
        </p:blipFill>
        <p:spPr>
          <a:xfrm rot="5400000">
            <a:off x="9616477" y="1583624"/>
            <a:ext cx="4188600" cy="962447"/>
          </a:xfrm>
          <a:prstGeom prst="rect">
            <a:avLst/>
          </a:prstGeom>
        </p:spPr>
      </p:pic>
      <p:pic>
        <p:nvPicPr>
          <p:cNvPr id="67" name="Image 66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054BDDE1-3AEC-495E-B7DC-1A7BF4A3A34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051" y="5351855"/>
            <a:ext cx="560473" cy="612095"/>
          </a:xfrm>
          <a:prstGeom prst="rect">
            <a:avLst/>
          </a:prstGeom>
        </p:spPr>
      </p:pic>
      <p:pic>
        <p:nvPicPr>
          <p:cNvPr id="69" name="Image 68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24883783-9449-4A4A-831C-CE9CFBFA635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516" y="2478706"/>
            <a:ext cx="968437" cy="1008790"/>
          </a:xfrm>
          <a:prstGeom prst="rect">
            <a:avLst/>
          </a:prstGeom>
        </p:spPr>
      </p:pic>
      <p:pic>
        <p:nvPicPr>
          <p:cNvPr id="71" name="Image 70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C67F3EF9-13EC-4C4B-9014-6B387A4F7D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999" y="1136579"/>
            <a:ext cx="550801" cy="588017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21DF9575-9D04-4087-9FF8-3A49DF38DBF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748" y="1589990"/>
            <a:ext cx="655129" cy="703065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A8735840-9AEA-4C6E-BB11-457DC608B71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39" y="4660200"/>
            <a:ext cx="1448414" cy="1634639"/>
          </a:xfrm>
          <a:prstGeom prst="rect">
            <a:avLst/>
          </a:prstGeom>
        </p:spPr>
      </p:pic>
      <p:pic>
        <p:nvPicPr>
          <p:cNvPr id="77" name="Image 76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E6DBDA69-F76D-4A4C-9882-55B32353F8F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38" y="3094459"/>
            <a:ext cx="368846" cy="383344"/>
          </a:xfrm>
          <a:prstGeom prst="rect">
            <a:avLst/>
          </a:prstGeom>
        </p:spPr>
      </p:pic>
      <p:pic>
        <p:nvPicPr>
          <p:cNvPr id="81" name="Image 80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8B02853D-2F84-4E0B-A1AD-522601CAD83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30" y="827297"/>
            <a:ext cx="550801" cy="588017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EF9C86B1-734A-4469-AF72-21A5670D5E7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197" y="3923892"/>
            <a:ext cx="1019316" cy="1093900"/>
          </a:xfrm>
          <a:prstGeom prst="rect">
            <a:avLst/>
          </a:prstGeom>
        </p:spPr>
      </p:pic>
      <p:pic>
        <p:nvPicPr>
          <p:cNvPr id="84" name="Image 83">
            <a:extLst>
              <a:ext uri="{FF2B5EF4-FFF2-40B4-BE49-F238E27FC236}">
                <a16:creationId xmlns:a16="http://schemas.microsoft.com/office/drawing/2014/main" id="{414CF5E4-CB73-4A53-86AF-EEADD73FCB6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88" y="17354"/>
            <a:ext cx="472996" cy="533810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16/11/2020</a:t>
            </a:fld>
            <a:endParaRPr lang="fr-FR" dirty="0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5" name="Espace réservé du titre 1">
            <a:extLst>
              <a:ext uri="{FF2B5EF4-FFF2-40B4-BE49-F238E27FC236}">
                <a16:creationId xmlns:a16="http://schemas.microsoft.com/office/drawing/2014/main" id="{41EA4D4A-1241-4437-BE5B-36B6F8E7A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86" name="Espace réservé du texte 2">
            <a:extLst>
              <a:ext uri="{FF2B5EF4-FFF2-40B4-BE49-F238E27FC236}">
                <a16:creationId xmlns:a16="http://schemas.microsoft.com/office/drawing/2014/main" id="{AB43891D-8032-4EBE-A707-EF3765DBAE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29073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5" name="Image 4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1A9EACE7-1B0C-491E-8514-2F5952CABB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83"/>
          <a:stretch/>
        </p:blipFill>
        <p:spPr>
          <a:xfrm rot="16200000">
            <a:off x="-2526551" y="2443551"/>
            <a:ext cx="6532298" cy="1479197"/>
          </a:xfrm>
          <a:prstGeom prst="rect">
            <a:avLst/>
          </a:prstGeom>
        </p:spPr>
      </p:pic>
      <p:pic>
        <p:nvPicPr>
          <p:cNvPr id="7" name="Image 6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7E10669D-0A01-45A4-82A2-E9C0F43FE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5" t="46917"/>
          <a:stretch/>
        </p:blipFill>
        <p:spPr>
          <a:xfrm>
            <a:off x="0" y="0"/>
            <a:ext cx="1700010" cy="1231808"/>
          </a:xfrm>
          <a:prstGeom prst="rect">
            <a:avLst/>
          </a:prstGeom>
        </p:spPr>
      </p:pic>
      <p:pic>
        <p:nvPicPr>
          <p:cNvPr id="9" name="Image 8" descr="Une image contenant assis, lumière, ordinateur, signe&#10;&#10;Description générée automatiquement">
            <a:extLst>
              <a:ext uri="{FF2B5EF4-FFF2-40B4-BE49-F238E27FC236}">
                <a16:creationId xmlns:a16="http://schemas.microsoft.com/office/drawing/2014/main" id="{C649170F-56FA-4A05-ABD8-06BE186373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17" b="25017"/>
          <a:stretch/>
        </p:blipFill>
        <p:spPr>
          <a:xfrm>
            <a:off x="-1" y="5420552"/>
            <a:ext cx="763925" cy="1437448"/>
          </a:xfrm>
          <a:prstGeom prst="rect">
            <a:avLst/>
          </a:prstGeom>
        </p:spPr>
      </p:pic>
      <p:pic>
        <p:nvPicPr>
          <p:cNvPr id="43" name="Image 42" descr="Une image contenant assis, lumière, sombre, photo&#10;&#10;Description générée automatiquement">
            <a:extLst>
              <a:ext uri="{FF2B5EF4-FFF2-40B4-BE49-F238E27FC236}">
                <a16:creationId xmlns:a16="http://schemas.microsoft.com/office/drawing/2014/main" id="{51645C9B-92B1-4322-BD20-C5399D1AA1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52" r="8390"/>
          <a:stretch/>
        </p:blipFill>
        <p:spPr>
          <a:xfrm rot="5400000">
            <a:off x="9020751" y="3686753"/>
            <a:ext cx="5395126" cy="947371"/>
          </a:xfrm>
          <a:prstGeom prst="rect">
            <a:avLst/>
          </a:prstGeom>
        </p:spPr>
      </p:pic>
      <p:pic>
        <p:nvPicPr>
          <p:cNvPr id="50" name="Image 49" descr="Une image contenant assis, lumière, ordinateur, signe&#10;&#10;Description générée automatiquement">
            <a:extLst>
              <a:ext uri="{FF2B5EF4-FFF2-40B4-BE49-F238E27FC236}">
                <a16:creationId xmlns:a16="http://schemas.microsoft.com/office/drawing/2014/main" id="{B0A70D13-2E5F-482B-B305-9970FD896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81"/>
          <a:stretch/>
        </p:blipFill>
        <p:spPr>
          <a:xfrm>
            <a:off x="10903916" y="2441237"/>
            <a:ext cx="1288084" cy="2289585"/>
          </a:xfrm>
          <a:prstGeom prst="rect">
            <a:avLst/>
          </a:prstGeom>
        </p:spPr>
      </p:pic>
      <p:pic>
        <p:nvPicPr>
          <p:cNvPr id="52" name="Image 51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0893FD1F-F631-4CE0-ABB0-29855666D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56"/>
          <a:stretch/>
        </p:blipFill>
        <p:spPr>
          <a:xfrm rot="10800000">
            <a:off x="11814220" y="478545"/>
            <a:ext cx="377780" cy="2619166"/>
          </a:xfrm>
          <a:prstGeom prst="rect">
            <a:avLst/>
          </a:prstGeom>
        </p:spPr>
      </p:pic>
      <p:pic>
        <p:nvPicPr>
          <p:cNvPr id="55" name="Image 54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CEBEEB53-4B71-4C7B-9D30-53B42F870D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91" t="76388"/>
          <a:stretch/>
        </p:blipFill>
        <p:spPr>
          <a:xfrm rot="5400000">
            <a:off x="11298139" y="642846"/>
            <a:ext cx="1536704" cy="251018"/>
          </a:xfrm>
          <a:prstGeom prst="rect">
            <a:avLst/>
          </a:prstGeom>
        </p:spPr>
      </p:pic>
      <p:pic>
        <p:nvPicPr>
          <p:cNvPr id="58" name="Image 57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54055ACD-4950-4B51-A122-A6F6E459418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44" y="2598770"/>
            <a:ext cx="961842" cy="1050433"/>
          </a:xfrm>
          <a:prstGeom prst="rect">
            <a:avLst/>
          </a:prstGeom>
        </p:spPr>
      </p:pic>
      <p:pic>
        <p:nvPicPr>
          <p:cNvPr id="60" name="Image 59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AFA4F9E9-5CAC-43BD-B6D4-DEFAB5973FB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21" y="5551969"/>
            <a:ext cx="651438" cy="678581"/>
          </a:xfrm>
          <a:prstGeom prst="rect">
            <a:avLst/>
          </a:prstGeom>
        </p:spPr>
      </p:pic>
      <p:pic>
        <p:nvPicPr>
          <p:cNvPr id="63" name="Image 62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F560FE9A-8AEB-41A5-9DEC-FE5423F084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043" y="1097153"/>
            <a:ext cx="611377" cy="652686"/>
          </a:xfrm>
          <a:prstGeom prst="rect">
            <a:avLst/>
          </a:prstGeom>
        </p:spPr>
      </p:pic>
      <p:pic>
        <p:nvPicPr>
          <p:cNvPr id="78" name="Image 77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D8076103-5675-4506-9366-CDE4C49E7EB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50" y="846904"/>
            <a:ext cx="717490" cy="783575"/>
          </a:xfrm>
          <a:prstGeom prst="rect">
            <a:avLst/>
          </a:prstGeom>
        </p:spPr>
      </p:pic>
      <p:pic>
        <p:nvPicPr>
          <p:cNvPr id="82" name="Image 81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813B57E3-01A2-4CF9-98FF-F41AD4B5E6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328" y="5055298"/>
            <a:ext cx="432650" cy="472500"/>
          </a:xfrm>
          <a:prstGeom prst="rect">
            <a:avLst/>
          </a:prstGeom>
        </p:spPr>
      </p:pic>
      <p:pic>
        <p:nvPicPr>
          <p:cNvPr id="83" name="Image 82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6D558019-4BF8-48A9-8A6C-7A684F550AD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13" y="0"/>
            <a:ext cx="545546" cy="568277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16/11/2020</a:t>
            </a:fld>
            <a:endParaRPr lang="fr-FR" dirty="0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1" name="Espace réservé du titre 1">
            <a:extLst>
              <a:ext uri="{FF2B5EF4-FFF2-40B4-BE49-F238E27FC236}">
                <a16:creationId xmlns:a16="http://schemas.microsoft.com/office/drawing/2014/main" id="{97BF719E-57CE-4517-AD98-8604A11FB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3" name="Espace réservé du texte 2">
            <a:extLst>
              <a:ext uri="{FF2B5EF4-FFF2-40B4-BE49-F238E27FC236}">
                <a16:creationId xmlns:a16="http://schemas.microsoft.com/office/drawing/2014/main" id="{762E51EA-9341-438A-96E4-86C6D134513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15945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4" name="Image 3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5C06B847-B74B-4454-8E65-C36ECA56D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8" t="65919"/>
          <a:stretch/>
        </p:blipFill>
        <p:spPr>
          <a:xfrm>
            <a:off x="-1" y="0"/>
            <a:ext cx="2720485" cy="529548"/>
          </a:xfrm>
          <a:prstGeom prst="rect">
            <a:avLst/>
          </a:prstGeom>
        </p:spPr>
      </p:pic>
      <p:pic>
        <p:nvPicPr>
          <p:cNvPr id="10" name="Image 9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E4B0CF8E-711D-40FA-87AB-BD1048800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5" r="2452"/>
          <a:stretch/>
        </p:blipFill>
        <p:spPr>
          <a:xfrm rot="16200000">
            <a:off x="-1431350" y="1431349"/>
            <a:ext cx="3766050" cy="903349"/>
          </a:xfrm>
          <a:prstGeom prst="rect">
            <a:avLst/>
          </a:prstGeom>
        </p:spPr>
      </p:pic>
      <p:pic>
        <p:nvPicPr>
          <p:cNvPr id="44" name="Image 43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F723E45B-AFCE-4781-B190-6DC1F7A59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6"/>
          <a:stretch/>
        </p:blipFill>
        <p:spPr>
          <a:xfrm>
            <a:off x="-28207" y="0"/>
            <a:ext cx="1673918" cy="1588142"/>
          </a:xfrm>
          <a:prstGeom prst="rect">
            <a:avLst/>
          </a:prstGeom>
        </p:spPr>
      </p:pic>
      <p:pic>
        <p:nvPicPr>
          <p:cNvPr id="53" name="Image 5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B8185ED0-4CD1-4979-8A1A-C0F2BA17DD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60"/>
          <a:stretch/>
        </p:blipFill>
        <p:spPr>
          <a:xfrm>
            <a:off x="11493213" y="5279295"/>
            <a:ext cx="698787" cy="1606154"/>
          </a:xfrm>
          <a:prstGeom prst="rect">
            <a:avLst/>
          </a:prstGeom>
        </p:spPr>
      </p:pic>
      <p:pic>
        <p:nvPicPr>
          <p:cNvPr id="57" name="Image 56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0B45B649-9A55-481A-9524-97EA62097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74"/>
          <a:stretch/>
        </p:blipFill>
        <p:spPr>
          <a:xfrm rot="5400000">
            <a:off x="10268588" y="3491643"/>
            <a:ext cx="3229654" cy="617171"/>
          </a:xfrm>
          <a:prstGeom prst="rect">
            <a:avLst/>
          </a:prstGeom>
        </p:spPr>
      </p:pic>
      <p:pic>
        <p:nvPicPr>
          <p:cNvPr id="61" name="Image 60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6C914E5E-ED10-431E-8351-52604467F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77"/>
          <a:stretch/>
        </p:blipFill>
        <p:spPr>
          <a:xfrm>
            <a:off x="11844017" y="4596530"/>
            <a:ext cx="347983" cy="1207426"/>
          </a:xfrm>
          <a:prstGeom prst="rect">
            <a:avLst/>
          </a:prstGeom>
        </p:spPr>
      </p:pic>
      <p:pic>
        <p:nvPicPr>
          <p:cNvPr id="65" name="Image 64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992F9D9D-8D68-4634-8797-79E80D90510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356" y="3410844"/>
            <a:ext cx="1209087" cy="1344274"/>
          </a:xfrm>
          <a:prstGeom prst="rect">
            <a:avLst/>
          </a:prstGeom>
        </p:spPr>
      </p:pic>
      <p:pic>
        <p:nvPicPr>
          <p:cNvPr id="71" name="Image 70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743D9D39-006C-4A6E-8FDE-D2F109CE1D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19"/>
          <a:stretch/>
        </p:blipFill>
        <p:spPr>
          <a:xfrm>
            <a:off x="11676727" y="1860894"/>
            <a:ext cx="515273" cy="1576863"/>
          </a:xfrm>
          <a:prstGeom prst="rect">
            <a:avLst/>
          </a:prstGeom>
        </p:spPr>
      </p:pic>
      <p:pic>
        <p:nvPicPr>
          <p:cNvPr id="73" name="Image 72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C2DE5398-A866-4037-A7B0-3A3FC24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1" t="68994"/>
          <a:stretch/>
        </p:blipFill>
        <p:spPr>
          <a:xfrm rot="5400000">
            <a:off x="10751231" y="946465"/>
            <a:ext cx="2387236" cy="494301"/>
          </a:xfrm>
          <a:prstGeom prst="rect">
            <a:avLst/>
          </a:prstGeom>
        </p:spPr>
      </p:pic>
      <p:pic>
        <p:nvPicPr>
          <p:cNvPr id="75" name="Image 74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2A17D336-ECD3-4CCD-8071-AA80D2EFE95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70" y="3627733"/>
            <a:ext cx="874879" cy="909268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F773FAEF-1B47-44D2-9931-A0E50AEA601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46" y="5126660"/>
            <a:ext cx="1279041" cy="1372630"/>
          </a:xfrm>
          <a:prstGeom prst="rect">
            <a:avLst/>
          </a:prstGeom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74769267-A35F-4284-9E8F-05D785B74ED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925" y="526571"/>
            <a:ext cx="626062" cy="706556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BF07267F-5405-4963-9EAB-7C490DEE4AD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8233783" y="6379390"/>
            <a:ext cx="336771" cy="380070"/>
          </a:xfrm>
          <a:prstGeom prst="rect">
            <a:avLst/>
          </a:prstGeom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2F59B893-EC32-49DE-9D68-4629711A688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47" y="373137"/>
            <a:ext cx="735980" cy="789833"/>
          </a:xfrm>
          <a:prstGeom prst="rect">
            <a:avLst/>
          </a:prstGeom>
        </p:spPr>
      </p:pic>
      <p:pic>
        <p:nvPicPr>
          <p:cNvPr id="85" name="Image 84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B14A6682-A52C-4D23-B3D2-C1A2B03EA8F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1106415" y="182971"/>
            <a:ext cx="1042725" cy="1151355"/>
          </a:xfrm>
          <a:prstGeom prst="rect">
            <a:avLst/>
          </a:prstGeom>
        </p:spPr>
      </p:pic>
      <p:pic>
        <p:nvPicPr>
          <p:cNvPr id="87" name="Image 86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1D035380-E422-452C-B765-D19A91D5E6A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785" y="1188004"/>
            <a:ext cx="620979" cy="645388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16/11/2020</a:t>
            </a:fld>
            <a:endParaRPr lang="fr-FR" dirty="0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54" name="Espace réservé du titre 1">
            <a:extLst>
              <a:ext uri="{FF2B5EF4-FFF2-40B4-BE49-F238E27FC236}">
                <a16:creationId xmlns:a16="http://schemas.microsoft.com/office/drawing/2014/main" id="{97C7A351-8E59-4AEB-A1DE-3E360A688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5" name="Espace réservé du texte 2">
            <a:extLst>
              <a:ext uri="{FF2B5EF4-FFF2-40B4-BE49-F238E27FC236}">
                <a16:creationId xmlns:a16="http://schemas.microsoft.com/office/drawing/2014/main" id="{D3F3F2F4-7269-4588-B489-DA10EF34E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44389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4" name="Image 3" descr="Une image contenant table, assis, lumière, pomme&#10;&#10;Description générée automatiquement">
            <a:extLst>
              <a:ext uri="{FF2B5EF4-FFF2-40B4-BE49-F238E27FC236}">
                <a16:creationId xmlns:a16="http://schemas.microsoft.com/office/drawing/2014/main" id="{B4E6AEEC-6965-4B3E-B16E-08584D63D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r="18329"/>
          <a:stretch/>
        </p:blipFill>
        <p:spPr>
          <a:xfrm rot="16200000">
            <a:off x="-419674" y="413843"/>
            <a:ext cx="1856177" cy="1016828"/>
          </a:xfrm>
          <a:prstGeom prst="rect">
            <a:avLst/>
          </a:prstGeom>
        </p:spPr>
      </p:pic>
      <p:pic>
        <p:nvPicPr>
          <p:cNvPr id="6" name="Image 5" descr="Une image contenant bâtiment, table, pomme, câble&#10;&#10;Description générée automatiquement">
            <a:extLst>
              <a:ext uri="{FF2B5EF4-FFF2-40B4-BE49-F238E27FC236}">
                <a16:creationId xmlns:a16="http://schemas.microsoft.com/office/drawing/2014/main" id="{3FC9F617-73AE-4BEC-95CC-2CBEB258E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16"/>
          <a:stretch/>
        </p:blipFill>
        <p:spPr>
          <a:xfrm rot="5400000">
            <a:off x="8959585" y="3757220"/>
            <a:ext cx="5213703" cy="1251126"/>
          </a:xfrm>
          <a:prstGeom prst="rect">
            <a:avLst/>
          </a:prstGeom>
        </p:spPr>
      </p:pic>
      <p:pic>
        <p:nvPicPr>
          <p:cNvPr id="10" name="Image 9" descr="Une image contenant bâtiment, table, pomme, câble&#10;&#10;Description générée automatiquement">
            <a:extLst>
              <a:ext uri="{FF2B5EF4-FFF2-40B4-BE49-F238E27FC236}">
                <a16:creationId xmlns:a16="http://schemas.microsoft.com/office/drawing/2014/main" id="{2D167829-B292-4292-AF38-22E1AAF975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91189" y="2527534"/>
            <a:ext cx="4795999" cy="2019640"/>
          </a:xfrm>
          <a:prstGeom prst="rect">
            <a:avLst/>
          </a:prstGeom>
        </p:spPr>
      </p:pic>
      <p:pic>
        <p:nvPicPr>
          <p:cNvPr id="44" name="Image 43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12C8D5DF-1349-4111-9DB4-8D8F75CB85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8"/>
          <a:stretch/>
        </p:blipFill>
        <p:spPr>
          <a:xfrm>
            <a:off x="0" y="4919087"/>
            <a:ext cx="1207425" cy="1679869"/>
          </a:xfrm>
          <a:prstGeom prst="rect">
            <a:avLst/>
          </a:prstGeom>
        </p:spPr>
      </p:pic>
      <p:pic>
        <p:nvPicPr>
          <p:cNvPr id="53" name="Image 52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45FC5F3B-1034-4DB3-9540-B29BD1EE2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17"/>
          <a:stretch/>
        </p:blipFill>
        <p:spPr>
          <a:xfrm>
            <a:off x="11406947" y="1182126"/>
            <a:ext cx="785054" cy="1336442"/>
          </a:xfrm>
          <a:prstGeom prst="rect">
            <a:avLst/>
          </a:prstGeom>
        </p:spPr>
      </p:pic>
      <p:pic>
        <p:nvPicPr>
          <p:cNvPr id="61" name="Image 60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A7CC4192-F122-48CA-BD2C-CAEF3E8581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35"/>
          <a:stretch/>
        </p:blipFill>
        <p:spPr>
          <a:xfrm>
            <a:off x="593784" y="-5829"/>
            <a:ext cx="1259725" cy="913131"/>
          </a:xfrm>
          <a:prstGeom prst="rect">
            <a:avLst/>
          </a:prstGeom>
        </p:spPr>
      </p:pic>
      <p:pic>
        <p:nvPicPr>
          <p:cNvPr id="65" name="Image 64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2A0F35FF-A6FE-4037-9158-042C2AAFD7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6"/>
          <a:stretch/>
        </p:blipFill>
        <p:spPr>
          <a:xfrm>
            <a:off x="-15344" y="359161"/>
            <a:ext cx="1016829" cy="1282870"/>
          </a:xfrm>
          <a:prstGeom prst="rect">
            <a:avLst/>
          </a:prstGeom>
        </p:spPr>
      </p:pic>
      <p:pic>
        <p:nvPicPr>
          <p:cNvPr id="69" name="Image 68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09E09CAE-A788-4D5B-887F-42E4C15FEDB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92" y="5551970"/>
            <a:ext cx="889898" cy="941041"/>
          </a:xfrm>
          <a:prstGeom prst="rect">
            <a:avLst/>
          </a:prstGeom>
        </p:spPr>
      </p:pic>
      <p:pic>
        <p:nvPicPr>
          <p:cNvPr id="71" name="Image 70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DE4C1FBC-4BBE-4076-898D-3A2485D88D8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46" y="865368"/>
            <a:ext cx="550958" cy="646316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89F8226F-49EA-44BC-AE46-11962193242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03" y="4224248"/>
            <a:ext cx="395440" cy="431673"/>
          </a:xfrm>
          <a:prstGeom prst="rect">
            <a:avLst/>
          </a:prstGeom>
        </p:spPr>
      </p:pic>
      <p:pic>
        <p:nvPicPr>
          <p:cNvPr id="74" name="Image 73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169425E4-F514-4C46-A0B5-71D2C8607BB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726" y="822418"/>
            <a:ext cx="618883" cy="654451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EEE7F62C-098C-4757-95AB-D4D811213F7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629" y="-718259"/>
            <a:ext cx="302030" cy="329704"/>
          </a:xfrm>
          <a:prstGeom prst="rect">
            <a:avLst/>
          </a:prstGeom>
        </p:spPr>
      </p:pic>
      <p:pic>
        <p:nvPicPr>
          <p:cNvPr id="76" name="Image 75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CE1B0B7D-4F08-43E2-9C5B-7E07F058691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34" y="3280594"/>
            <a:ext cx="611555" cy="646701"/>
          </a:xfrm>
          <a:prstGeom prst="rect">
            <a:avLst/>
          </a:prstGeom>
        </p:spPr>
      </p:pic>
      <p:pic>
        <p:nvPicPr>
          <p:cNvPr id="77" name="Image 76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69A31F90-22B8-4ECC-804C-4547ED4C3FE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344" y="-57291"/>
            <a:ext cx="424656" cy="449062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16/11/2020</a:t>
            </a:fld>
            <a:endParaRPr lang="fr-FR" dirty="0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2" name="Espace réservé du titre 1">
            <a:extLst>
              <a:ext uri="{FF2B5EF4-FFF2-40B4-BE49-F238E27FC236}">
                <a16:creationId xmlns:a16="http://schemas.microsoft.com/office/drawing/2014/main" id="{7F2E7D97-4DE6-42CB-90C3-ACF0848E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4" name="Espace réservé du texte 2">
            <a:extLst>
              <a:ext uri="{FF2B5EF4-FFF2-40B4-BE49-F238E27FC236}">
                <a16:creationId xmlns:a16="http://schemas.microsoft.com/office/drawing/2014/main" id="{EE0BA15C-4D4C-4606-9244-6CC10875EEF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06974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7" name="Image 6" descr="Une image contenant laser, table, assis, vert&#10;&#10;Description générée automatiquement">
            <a:extLst>
              <a:ext uri="{FF2B5EF4-FFF2-40B4-BE49-F238E27FC236}">
                <a16:creationId xmlns:a16="http://schemas.microsoft.com/office/drawing/2014/main" id="{E338C3D4-E859-4B1A-8208-D55CE5E5D3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37297" y="1400813"/>
            <a:ext cx="4786363" cy="1977251"/>
          </a:xfrm>
          <a:prstGeom prst="rect">
            <a:avLst/>
          </a:prstGeom>
        </p:spPr>
      </p:pic>
      <p:pic>
        <p:nvPicPr>
          <p:cNvPr id="9" name="Image 8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5EF44E63-D973-410C-BA22-E402AEA564F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097" y="856231"/>
            <a:ext cx="671968" cy="731912"/>
          </a:xfrm>
          <a:prstGeom prst="rect">
            <a:avLst/>
          </a:prstGeom>
        </p:spPr>
      </p:pic>
      <p:pic>
        <p:nvPicPr>
          <p:cNvPr id="43" name="Image 42" descr="Une image contenant signe, vert, moniteur, horloge&#10;&#10;Description générée automatiquement">
            <a:extLst>
              <a:ext uri="{FF2B5EF4-FFF2-40B4-BE49-F238E27FC236}">
                <a16:creationId xmlns:a16="http://schemas.microsoft.com/office/drawing/2014/main" id="{74C4E307-29A7-449F-82A5-4C3217603CE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13" y="5006796"/>
            <a:ext cx="674129" cy="735136"/>
          </a:xfrm>
          <a:prstGeom prst="rect">
            <a:avLst/>
          </a:prstGeom>
        </p:spPr>
      </p:pic>
      <p:pic>
        <p:nvPicPr>
          <p:cNvPr id="45" name="Image 44" descr="Une image contenant signe, ordinateur&#10;&#10;Description générée automatiquement">
            <a:extLst>
              <a:ext uri="{FF2B5EF4-FFF2-40B4-BE49-F238E27FC236}">
                <a16:creationId xmlns:a16="http://schemas.microsoft.com/office/drawing/2014/main" id="{C997FA58-AE9D-4E94-956F-F01F666647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5" y="1432975"/>
            <a:ext cx="1326721" cy="1406995"/>
          </a:xfrm>
          <a:prstGeom prst="rect">
            <a:avLst/>
          </a:prstGeom>
        </p:spPr>
      </p:pic>
      <p:pic>
        <p:nvPicPr>
          <p:cNvPr id="52" name="Image 51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370C0A8A-325C-4A03-89D3-9BD24817CE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11223000" y="4540847"/>
            <a:ext cx="934948" cy="1003050"/>
          </a:xfrm>
          <a:prstGeom prst="rect">
            <a:avLst/>
          </a:prstGeom>
        </p:spPr>
      </p:pic>
      <p:pic>
        <p:nvPicPr>
          <p:cNvPr id="51" name="Image 50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CBC5F281-B422-42BC-8178-5D88252E2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94" b="23608"/>
          <a:stretch/>
        </p:blipFill>
        <p:spPr>
          <a:xfrm>
            <a:off x="11641030" y="4886701"/>
            <a:ext cx="550969" cy="1971299"/>
          </a:xfrm>
          <a:prstGeom prst="rect">
            <a:avLst/>
          </a:prstGeom>
        </p:spPr>
      </p:pic>
      <p:pic>
        <p:nvPicPr>
          <p:cNvPr id="54" name="Image 53" descr="Une image contenant laser, vert, assis, lumière&#10;&#10;Description générée automatiquement">
            <a:extLst>
              <a:ext uri="{FF2B5EF4-FFF2-40B4-BE49-F238E27FC236}">
                <a16:creationId xmlns:a16="http://schemas.microsoft.com/office/drawing/2014/main" id="{34ACECAA-EACA-45EE-BDCA-5CED6A3DD2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6"/>
          <a:stretch/>
        </p:blipFill>
        <p:spPr>
          <a:xfrm rot="5400000">
            <a:off x="9831224" y="2519187"/>
            <a:ext cx="4015787" cy="705765"/>
          </a:xfrm>
          <a:prstGeom prst="rect">
            <a:avLst/>
          </a:prstGeom>
        </p:spPr>
      </p:pic>
      <p:pic>
        <p:nvPicPr>
          <p:cNvPr id="56" name="Image 55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7392E592-8C2B-4D10-9E75-D2539738F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81"/>
          <a:stretch/>
        </p:blipFill>
        <p:spPr>
          <a:xfrm>
            <a:off x="191198" y="-3743"/>
            <a:ext cx="1228269" cy="974208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5F62D496-5BFD-4C70-8DE5-7ED997071C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5" t="73311" r="-2662" b="-800"/>
          <a:stretch/>
        </p:blipFill>
        <p:spPr>
          <a:xfrm rot="5400000">
            <a:off x="11126085" y="794796"/>
            <a:ext cx="1864452" cy="267377"/>
          </a:xfrm>
          <a:prstGeom prst="rect">
            <a:avLst/>
          </a:prstGeom>
        </p:spPr>
      </p:pic>
      <p:pic>
        <p:nvPicPr>
          <p:cNvPr id="60" name="Image 59" descr="Une image contenant laser, vert, assis, lumière&#10;&#10;Description générée automatiquement">
            <a:extLst>
              <a:ext uri="{FF2B5EF4-FFF2-40B4-BE49-F238E27FC236}">
                <a16:creationId xmlns:a16="http://schemas.microsoft.com/office/drawing/2014/main" id="{67903C8A-65B2-4BF8-8AE4-1E1E8FC19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" t="40679"/>
          <a:stretch/>
        </p:blipFill>
        <p:spPr>
          <a:xfrm rot="16200000">
            <a:off x="-1953244" y="4164926"/>
            <a:ext cx="4645544" cy="1404540"/>
          </a:xfrm>
          <a:prstGeom prst="rect">
            <a:avLst/>
          </a:prstGeom>
        </p:spPr>
      </p:pic>
      <p:pic>
        <p:nvPicPr>
          <p:cNvPr id="62" name="Image 61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C2216807-EE53-46EC-B080-05F439C94F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1" y="778173"/>
            <a:ext cx="567484" cy="618108"/>
          </a:xfrm>
          <a:prstGeom prst="rect">
            <a:avLst/>
          </a:prstGeom>
        </p:spPr>
      </p:pic>
      <p:pic>
        <p:nvPicPr>
          <p:cNvPr id="63" name="Image 62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4024F089-E8D4-4157-BABD-33FC895A13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02" y="3921678"/>
            <a:ext cx="567484" cy="618108"/>
          </a:xfrm>
          <a:prstGeom prst="rect">
            <a:avLst/>
          </a:prstGeom>
        </p:spPr>
      </p:pic>
      <p:pic>
        <p:nvPicPr>
          <p:cNvPr id="66" name="Image 65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D0F8176D-E100-4765-B8B8-E8D3724944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065" y="578922"/>
            <a:ext cx="479475" cy="522247"/>
          </a:xfrm>
          <a:prstGeom prst="rect">
            <a:avLst/>
          </a:prstGeom>
        </p:spPr>
      </p:pic>
      <p:pic>
        <p:nvPicPr>
          <p:cNvPr id="67" name="Image 66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89BBE116-2672-4F11-9140-D2971A2A98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3610415" y="6218167"/>
            <a:ext cx="402409" cy="438307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16/11/2020</a:t>
            </a:fld>
            <a:endParaRPr lang="fr-FR" dirty="0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3" name="Espace réservé du titre 1">
            <a:extLst>
              <a:ext uri="{FF2B5EF4-FFF2-40B4-BE49-F238E27FC236}">
                <a16:creationId xmlns:a16="http://schemas.microsoft.com/office/drawing/2014/main" id="{DE315501-086F-48FE-98C1-403092E4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5" name="Espace réservé du texte 2">
            <a:extLst>
              <a:ext uri="{FF2B5EF4-FFF2-40B4-BE49-F238E27FC236}">
                <a16:creationId xmlns:a16="http://schemas.microsoft.com/office/drawing/2014/main" id="{949B5463-4EE4-4C37-8225-90609F9619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85628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Ecran de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A9CFCF1A-A9D4-4DC4-B91D-1CC035A3C4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417CC872-275A-40F9-AD31-8806E09CB32E}"/>
              </a:ext>
            </a:extLst>
          </p:cNvPr>
          <p:cNvGrpSpPr/>
          <p:nvPr userDrawn="1"/>
        </p:nvGrpSpPr>
        <p:grpSpPr>
          <a:xfrm>
            <a:off x="8968442" y="6014433"/>
            <a:ext cx="2745348" cy="330826"/>
            <a:chOff x="8281114" y="6002909"/>
            <a:chExt cx="2745348" cy="33082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34C5F3-EEAE-4F76-ADA2-500C594FC34D}"/>
                </a:ext>
              </a:extLst>
            </p:cNvPr>
            <p:cNvSpPr txBox="1"/>
            <p:nvPr userDrawn="1"/>
          </p:nvSpPr>
          <p:spPr>
            <a:xfrm>
              <a:off x="8281114" y="6014434"/>
              <a:ext cx="1642595" cy="3193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>
                      <a:lumMod val="95000"/>
                    </a:schemeClr>
                  </a:solidFill>
                  <a:latin typeface="Segoe Pro" panose="020B0502040504020203" pitchFamily="34" charset="0"/>
                </a:rPr>
                <a:t>avec le soutien de </a:t>
              </a: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BFC8B34-753E-44FF-A20B-91C5F939E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23709" y="6002909"/>
              <a:ext cx="1102753" cy="330826"/>
            </a:xfrm>
            <a:prstGeom prst="rect">
              <a:avLst/>
            </a:prstGeom>
          </p:spPr>
        </p:pic>
      </p:grp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480AA7BC-1E85-40C3-BD74-E93BB0AF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259" y="2395949"/>
            <a:ext cx="71434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/>
            </a:lvl1pPr>
          </a:lstStyle>
          <a:p>
            <a:endParaRPr lang="fr-FR" dirty="0"/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22A5E12-BF7B-42CC-B077-2BBE1A702DB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540" y="3825727"/>
            <a:ext cx="1042125" cy="1042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C075A1-3A37-49DB-9C90-8EB994B0380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18400" y="3837834"/>
            <a:ext cx="1058975" cy="107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2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4973A9D2-CA98-4260-B33B-35501F336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13" name="Espace réservé du titre 1">
            <a:extLst>
              <a:ext uri="{FF2B5EF4-FFF2-40B4-BE49-F238E27FC236}">
                <a16:creationId xmlns:a16="http://schemas.microsoft.com/office/drawing/2014/main" id="{83D0E055-89C5-422F-9C33-C1B21CCD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8383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Espace réservé du titre 1">
            <a:extLst>
              <a:ext uri="{FF2B5EF4-FFF2-40B4-BE49-F238E27FC236}">
                <a16:creationId xmlns:a16="http://schemas.microsoft.com/office/drawing/2014/main" id="{DA2AA258-83CC-46A2-9646-2864AA1404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4259" y="1239502"/>
            <a:ext cx="7143480" cy="1113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/>
            </a:lvl1pPr>
          </a:lstStyle>
          <a:p>
            <a:r>
              <a:rPr lang="fr-FR" dirty="0"/>
              <a:t>Agenda</a:t>
            </a:r>
          </a:p>
        </p:txBody>
      </p:sp>
      <p:sp>
        <p:nvSpPr>
          <p:cNvPr id="13" name="Espace réservé du titre 1">
            <a:extLst>
              <a:ext uri="{FF2B5EF4-FFF2-40B4-BE49-F238E27FC236}">
                <a16:creationId xmlns:a16="http://schemas.microsoft.com/office/drawing/2014/main" id="{12B578D6-0EE1-4648-942F-748B4FB07EE3}"/>
              </a:ext>
            </a:extLst>
          </p:cNvPr>
          <p:cNvSpPr txBox="1">
            <a:spLocks/>
          </p:cNvSpPr>
          <p:nvPr userDrawn="1"/>
        </p:nvSpPr>
        <p:spPr>
          <a:xfrm>
            <a:off x="2796987" y="2315267"/>
            <a:ext cx="6870751" cy="30904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Segoe Pro Semibold" panose="020B0702040504020203" pitchFamily="34" charset="0"/>
                <a:ea typeface="+mj-ea"/>
                <a:cs typeface="+mj-cs"/>
              </a:defRPr>
            </a:lvl1pPr>
          </a:lstStyle>
          <a:p>
            <a:endParaRPr lang="fr-FR" sz="2400" cap="small" baseline="0" dirty="0"/>
          </a:p>
        </p:txBody>
      </p:sp>
      <p:sp>
        <p:nvSpPr>
          <p:cNvPr id="33" name="Sous-titre 2">
            <a:extLst>
              <a:ext uri="{FF2B5EF4-FFF2-40B4-BE49-F238E27FC236}">
                <a16:creationId xmlns:a16="http://schemas.microsoft.com/office/drawing/2014/main" id="{5DCFB8A9-CA0C-4985-8FE1-20CF8A1EF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7420" y="2480906"/>
            <a:ext cx="6780318" cy="20507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 cap="small" baseline="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fr-FR"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BA7CC64C-9826-4A4F-8802-BB2619DC85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0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63111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8" name="Image 7" descr="Une image contenant lumière, table, assis, câble&#10;&#10;Description générée automatiquement">
            <a:extLst>
              <a:ext uri="{FF2B5EF4-FFF2-40B4-BE49-F238E27FC236}">
                <a16:creationId xmlns:a16="http://schemas.microsoft.com/office/drawing/2014/main" id="{17CABB75-3A88-4C65-A360-64BD4B5750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6"/>
          <a:stretch/>
        </p:blipFill>
        <p:spPr>
          <a:xfrm>
            <a:off x="-1" y="-4054"/>
            <a:ext cx="2977101" cy="6862054"/>
          </a:xfrm>
          <a:prstGeom prst="rect">
            <a:avLst/>
          </a:prstGeom>
        </p:spPr>
      </p:pic>
      <p:pic>
        <p:nvPicPr>
          <p:cNvPr id="13" name="Image 12" descr="Une image contenant lumière, table, câble, assis&#10;&#10;Description générée automatiquement">
            <a:extLst>
              <a:ext uri="{FF2B5EF4-FFF2-40B4-BE49-F238E27FC236}">
                <a16:creationId xmlns:a16="http://schemas.microsoft.com/office/drawing/2014/main" id="{57C53A4A-214E-42FB-929C-C946C59B5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76"/>
          <a:stretch/>
        </p:blipFill>
        <p:spPr>
          <a:xfrm>
            <a:off x="6457005" y="-31622"/>
            <a:ext cx="5734995" cy="6889622"/>
          </a:xfrm>
          <a:prstGeom prst="rect">
            <a:avLst/>
          </a:prstGeom>
        </p:spPr>
      </p:pic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80D174B-255E-4DE5-BEF3-D5EDC95C4E11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E30DBE9A-A3D6-4F72-9ADE-81E8C015F4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06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FS - Chapitre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509606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50" name="Image 49" descr="Une image contenant lumière, assis, table, allumé&#10;&#10;Description générée automatiquement">
            <a:extLst>
              <a:ext uri="{FF2B5EF4-FFF2-40B4-BE49-F238E27FC236}">
                <a16:creationId xmlns:a16="http://schemas.microsoft.com/office/drawing/2014/main" id="{DC81402E-29E6-46AC-9AEA-B9646BBC9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1"/>
          <a:stretch/>
        </p:blipFill>
        <p:spPr>
          <a:xfrm>
            <a:off x="-1" y="-34432"/>
            <a:ext cx="2970747" cy="6893938"/>
          </a:xfrm>
          <a:prstGeom prst="rect">
            <a:avLst/>
          </a:prstGeom>
        </p:spPr>
      </p:pic>
      <p:pic>
        <p:nvPicPr>
          <p:cNvPr id="54" name="Image 53" descr="Une image contenant lumière, assis, table, ordinateur&#10;&#10;Description générée automatiquement">
            <a:extLst>
              <a:ext uri="{FF2B5EF4-FFF2-40B4-BE49-F238E27FC236}">
                <a16:creationId xmlns:a16="http://schemas.microsoft.com/office/drawing/2014/main" id="{D99335A2-0C4E-4041-B4D5-E8EAA6108B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15"/>
          <a:stretch/>
        </p:blipFill>
        <p:spPr>
          <a:xfrm>
            <a:off x="6472975" y="-32692"/>
            <a:ext cx="5719025" cy="6890692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058F0CF6-D385-420D-B014-98E4E5B2C2C8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D76AD3F5-1041-44F7-AB21-000168DD8F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8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78609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54" name="Image 53" descr="Une image contenant ordinateur, table, lumière, assis&#10;&#10;Description générée automatiquement">
            <a:extLst>
              <a:ext uri="{FF2B5EF4-FFF2-40B4-BE49-F238E27FC236}">
                <a16:creationId xmlns:a16="http://schemas.microsoft.com/office/drawing/2014/main" id="{418114D7-4B8B-49C3-A46D-4B83DEE69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94"/>
          <a:stretch/>
        </p:blipFill>
        <p:spPr>
          <a:xfrm>
            <a:off x="0" y="-16084"/>
            <a:ext cx="3019196" cy="6874084"/>
          </a:xfrm>
          <a:prstGeom prst="rect">
            <a:avLst/>
          </a:prstGeom>
        </p:spPr>
      </p:pic>
      <p:pic>
        <p:nvPicPr>
          <p:cNvPr id="58" name="Image 57" descr="Une image contenant ordinateur, table, lumière, moniteur&#10;&#10;Description générée automatiquement">
            <a:extLst>
              <a:ext uri="{FF2B5EF4-FFF2-40B4-BE49-F238E27FC236}">
                <a16:creationId xmlns:a16="http://schemas.microsoft.com/office/drawing/2014/main" id="{9D85FB07-4869-4E05-9C48-287B5D81B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28"/>
          <a:stretch/>
        </p:blipFill>
        <p:spPr>
          <a:xfrm>
            <a:off x="6473496" y="-30929"/>
            <a:ext cx="5728122" cy="6888929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E626EE05-A1E0-432A-944E-B6F2AC35CB91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C0A0311B-870A-4E3A-803B-FE62FD84E5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6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63111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62" name="Image 61" descr="Une image contenant bâtiment, câble, lumière, assis&#10;&#10;Description générée automatiquement">
            <a:extLst>
              <a:ext uri="{FF2B5EF4-FFF2-40B4-BE49-F238E27FC236}">
                <a16:creationId xmlns:a16="http://schemas.microsoft.com/office/drawing/2014/main" id="{6FAB0BB1-251D-4A49-8FCD-690A6F02A0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99"/>
          <a:stretch/>
        </p:blipFill>
        <p:spPr>
          <a:xfrm>
            <a:off x="0" y="-16084"/>
            <a:ext cx="3028814" cy="6897323"/>
          </a:xfrm>
          <a:prstGeom prst="rect">
            <a:avLst/>
          </a:prstGeom>
        </p:spPr>
      </p:pic>
      <p:pic>
        <p:nvPicPr>
          <p:cNvPr id="66" name="Image 65" descr="Une image contenant bâtiment, câble, lumière, table&#10;&#10;Description générée automatiquement">
            <a:extLst>
              <a:ext uri="{FF2B5EF4-FFF2-40B4-BE49-F238E27FC236}">
                <a16:creationId xmlns:a16="http://schemas.microsoft.com/office/drawing/2014/main" id="{A090A0F2-9B48-4156-9DBE-955867702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23"/>
          <a:stretch/>
        </p:blipFill>
        <p:spPr>
          <a:xfrm>
            <a:off x="6463878" y="-15496"/>
            <a:ext cx="5728122" cy="6873496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75062972-BB06-4556-9D27-55BA07FB4C2C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92809E4-D912-43AC-968D-F37181F6AEE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0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94108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3" name="Image 2" descr="Une image contenant bâtiment, nid d’abeille&#10;&#10;Description générée automatiquement">
            <a:extLst>
              <a:ext uri="{FF2B5EF4-FFF2-40B4-BE49-F238E27FC236}">
                <a16:creationId xmlns:a16="http://schemas.microsoft.com/office/drawing/2014/main" id="{F19F597C-CE37-4663-B765-60B94A9B79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45"/>
          <a:stretch/>
        </p:blipFill>
        <p:spPr>
          <a:xfrm>
            <a:off x="6470745" y="-16173"/>
            <a:ext cx="5721255" cy="6883123"/>
          </a:xfrm>
          <a:prstGeom prst="rect">
            <a:avLst/>
          </a:prstGeom>
        </p:spPr>
      </p:pic>
      <p:pic>
        <p:nvPicPr>
          <p:cNvPr id="6" name="Image 5" descr="Une image contenant laser, vert, lumière, horloge&#10;&#10;Description générée automatiquement">
            <a:extLst>
              <a:ext uri="{FF2B5EF4-FFF2-40B4-BE49-F238E27FC236}">
                <a16:creationId xmlns:a16="http://schemas.microsoft.com/office/drawing/2014/main" id="{63E356F8-E12B-42C5-95F4-670256EBB5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9"/>
          <a:stretch/>
        </p:blipFill>
        <p:spPr>
          <a:xfrm>
            <a:off x="0" y="-17326"/>
            <a:ext cx="3021947" cy="6901326"/>
          </a:xfrm>
          <a:prstGeom prst="rect">
            <a:avLst/>
          </a:prstGeom>
        </p:spPr>
      </p:pic>
      <p:pic>
        <p:nvPicPr>
          <p:cNvPr id="8" name="Image 7" descr="Une image contenant laser, vert, table, lumière&#10;&#10;Description générée automatiquement">
            <a:extLst>
              <a:ext uri="{FF2B5EF4-FFF2-40B4-BE49-F238E27FC236}">
                <a16:creationId xmlns:a16="http://schemas.microsoft.com/office/drawing/2014/main" id="{83DB2890-08AE-40B7-9FAF-B07529624A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65"/>
          <a:stretch/>
        </p:blipFill>
        <p:spPr>
          <a:xfrm>
            <a:off x="6470745" y="-13290"/>
            <a:ext cx="5721255" cy="6871290"/>
          </a:xfrm>
          <a:prstGeom prst="rect">
            <a:avLst/>
          </a:prstGeom>
        </p:spPr>
      </p:pic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405160A-A315-404B-8FB9-8E476BDEC174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1B471B30-F388-4E66-A1D1-560B080023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9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356894E-9134-443F-8D9E-E6F7D62826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16/11/2020</a:t>
            </a:fld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3FE20D75-7D64-4535-833E-D0D8995014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6152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358B327-3E50-4689-83F0-16767B235C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16/11/2020</a:t>
            </a:fld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1EEAD069-D359-42D1-A05A-19F52E4225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05466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95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7" r:id="rId2"/>
    <p:sldLayoutId id="2147483662" r:id="rId3"/>
    <p:sldLayoutId id="2147483681" r:id="rId4"/>
    <p:sldLayoutId id="2147483682" r:id="rId5"/>
    <p:sldLayoutId id="2147483683" r:id="rId6"/>
    <p:sldLayoutId id="2147483684" r:id="rId7"/>
    <p:sldLayoutId id="2147483665" r:id="rId8"/>
    <p:sldLayoutId id="2147483664" r:id="rId9"/>
    <p:sldLayoutId id="2147483668" r:id="rId10"/>
    <p:sldLayoutId id="2147483666" r:id="rId11"/>
    <p:sldLayoutId id="2147483667" r:id="rId12"/>
    <p:sldLayoutId id="2147483680" r:id="rId13"/>
    <p:sldLayoutId id="2147483674" r:id="rId14"/>
    <p:sldLayoutId id="2147483673" r:id="rId15"/>
    <p:sldLayoutId id="2147483672" r:id="rId16"/>
    <p:sldLayoutId id="2147483671" r:id="rId17"/>
    <p:sldLayoutId id="2147483661" r:id="rId18"/>
    <p:sldLayoutId id="214748368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Segoe Pro Semibold" panose="020B0702040504020203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800" kern="1200">
          <a:solidFill>
            <a:schemeClr val="bg1"/>
          </a:solidFill>
          <a:latin typeface="Segoe Pro" panose="020B05020405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81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jpeg"/><Relationship Id="rId5" Type="http://schemas.openxmlformats.org/officeDocument/2006/relationships/hyperlink" Target="https://github.com/microsoft/coe-starter-kit" TargetMode="External"/><Relationship Id="rId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hyperlink" Target="https://atheo-ics.net/" TargetMode="External"/><Relationship Id="rId18" Type="http://schemas.openxmlformats.org/officeDocument/2006/relationships/image" Target="../media/image62.png"/><Relationship Id="rId3" Type="http://schemas.openxmlformats.org/officeDocument/2006/relationships/hyperlink" Target="https://www.smartview.fr/" TargetMode="External"/><Relationship Id="rId21" Type="http://schemas.openxmlformats.org/officeDocument/2006/relationships/image" Target="../media/image64.png"/><Relationship Id="rId7" Type="http://schemas.openxmlformats.org/officeDocument/2006/relationships/hyperlink" Target="https://www.metsys.fr/" TargetMode="External"/><Relationship Id="rId12" Type="http://schemas.openxmlformats.org/officeDocument/2006/relationships/image" Target="../media/image59.png"/><Relationship Id="rId17" Type="http://schemas.openxmlformats.org/officeDocument/2006/relationships/hyperlink" Target="https://hubcollab.com/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1.jpe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jpeg"/><Relationship Id="rId11" Type="http://schemas.openxmlformats.org/officeDocument/2006/relationships/hyperlink" Target="https://www.dynagile.fr/" TargetMode="External"/><Relationship Id="rId5" Type="http://schemas.openxmlformats.org/officeDocument/2006/relationships/hyperlink" Target="https://www.azeo.com/" TargetMode="External"/><Relationship Id="rId15" Type="http://schemas.openxmlformats.org/officeDocument/2006/relationships/hyperlink" Target="https://www.devoteam.com/" TargetMode="External"/><Relationship Id="rId23" Type="http://schemas.openxmlformats.org/officeDocument/2006/relationships/image" Target="../media/image66.png"/><Relationship Id="rId10" Type="http://schemas.openxmlformats.org/officeDocument/2006/relationships/image" Target="../media/image58.jpeg"/><Relationship Id="rId19" Type="http://schemas.openxmlformats.org/officeDocument/2006/relationships/hyperlink" Target="https://www.ineat-group.com/" TargetMode="External"/><Relationship Id="rId4" Type="http://schemas.openxmlformats.org/officeDocument/2006/relationships/image" Target="../media/image55.png"/><Relationship Id="rId9" Type="http://schemas.openxmlformats.org/officeDocument/2006/relationships/hyperlink" Target="https://www.asi.fr/" TargetMode="External"/><Relationship Id="rId14" Type="http://schemas.openxmlformats.org/officeDocument/2006/relationships/image" Target="../media/image60.png"/><Relationship Id="rId22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clubpowerbi.com/" TargetMode="External"/><Relationship Id="rId13" Type="http://schemas.openxmlformats.org/officeDocument/2006/relationships/hyperlink" Target="https://twitter.com/aMSComm2" TargetMode="External"/><Relationship Id="rId3" Type="http://schemas.openxmlformats.org/officeDocument/2006/relationships/image" Target="../media/image67.png"/><Relationship Id="rId7" Type="http://schemas.openxmlformats.org/officeDocument/2006/relationships/image" Target="../media/image6.png"/><Relationship Id="rId12" Type="http://schemas.openxmlformats.org/officeDocument/2006/relationships/hyperlink" Target="https://www.linkedin.com/company/ams-community/" TargetMode="External"/><Relationship Id="rId2" Type="http://schemas.openxmlformats.org/officeDocument/2006/relationships/hyperlink" Target="https://www.linkedin.com/company/power-platform-french-summit" TargetMode="Externa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bizappsfrenchcommunity.com/" TargetMode="External"/><Relationship Id="rId11" Type="http://schemas.openxmlformats.org/officeDocument/2006/relationships/hyperlink" Target="https://twitter.com/BizFrench" TargetMode="External"/><Relationship Id="rId5" Type="http://schemas.openxmlformats.org/officeDocument/2006/relationships/image" Target="../media/image68.png"/><Relationship Id="rId15" Type="http://schemas.openxmlformats.org/officeDocument/2006/relationships/hyperlink" Target="https://twitter.com/ClubPowerBI" TargetMode="External"/><Relationship Id="rId10" Type="http://schemas.openxmlformats.org/officeDocument/2006/relationships/hyperlink" Target="https://www.linkedin.com/company/biz-apps-french-community" TargetMode="External"/><Relationship Id="rId4" Type="http://schemas.openxmlformats.org/officeDocument/2006/relationships/hyperlink" Target="https://twitter.com/french_summit?s=20" TargetMode="External"/><Relationship Id="rId9" Type="http://schemas.openxmlformats.org/officeDocument/2006/relationships/image" Target="../media/image54.png"/><Relationship Id="rId14" Type="http://schemas.openxmlformats.org/officeDocument/2006/relationships/hyperlink" Target="https://www.linkedin.com/groups/8599174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jpg"/><Relationship Id="rId7" Type="http://schemas.openxmlformats.org/officeDocument/2006/relationships/hyperlink" Target="https://twitter.com/RaphaelPothi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11" Type="http://schemas.openxmlformats.org/officeDocument/2006/relationships/image" Target="../media/image73.png"/><Relationship Id="rId5" Type="http://schemas.openxmlformats.org/officeDocument/2006/relationships/hyperlink" Target="https://www.linkedin.com/in/raphael-pothin-642bb657/?locale=en_US" TargetMode="External"/><Relationship Id="rId10" Type="http://schemas.openxmlformats.org/officeDocument/2006/relationships/hyperlink" Target="https://github.com/rpothin" TargetMode="External"/><Relationship Id="rId4" Type="http://schemas.openxmlformats.org/officeDocument/2006/relationships/image" Target="../media/image70.png"/><Relationship Id="rId9" Type="http://schemas.openxmlformats.org/officeDocument/2006/relationships/hyperlink" Target="https://medium.com/rapha%C3%ABl-pothi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9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3C3EBD6-0853-481C-ABE9-CEA82B45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077" y="3712870"/>
            <a:ext cx="923714" cy="92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23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8D9580B-C042-4200-B014-41BDFBE081D6}"/>
              </a:ext>
            </a:extLst>
          </p:cNvPr>
          <p:cNvGrpSpPr/>
          <p:nvPr/>
        </p:nvGrpSpPr>
        <p:grpSpPr>
          <a:xfrm>
            <a:off x="2135926" y="2717023"/>
            <a:ext cx="7920148" cy="1423954"/>
            <a:chOff x="2135927" y="1437909"/>
            <a:chExt cx="7920148" cy="1423954"/>
          </a:xfrm>
        </p:grpSpPr>
        <p:pic>
          <p:nvPicPr>
            <p:cNvPr id="2050" name="Picture 2" descr="Power Apps APK 3.20102.16 Download for Android – Download Power Apps APK  Latest Version - APKFab.com">
              <a:extLst>
                <a:ext uri="{FF2B5EF4-FFF2-40B4-BE49-F238E27FC236}">
                  <a16:creationId xmlns:a16="http://schemas.microsoft.com/office/drawing/2014/main" id="{EB8B9CD1-D6A0-47E4-A731-1582B0E4E2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1" t="8814" r="7479" b="9449"/>
            <a:stretch/>
          </p:blipFill>
          <p:spPr bwMode="auto">
            <a:xfrm>
              <a:off x="2135927" y="1437910"/>
              <a:ext cx="1458852" cy="1423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Power Apps APK 3.20102.16 Download for Android – Download Power Apps APK  Latest Version - APKFab.com">
              <a:extLst>
                <a:ext uri="{FF2B5EF4-FFF2-40B4-BE49-F238E27FC236}">
                  <a16:creationId xmlns:a16="http://schemas.microsoft.com/office/drawing/2014/main" id="{A0D5F95A-3C89-4039-A153-47A7E8667A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1" t="8814" r="7479" b="9449"/>
            <a:stretch/>
          </p:blipFill>
          <p:spPr bwMode="auto">
            <a:xfrm>
              <a:off x="8597223" y="1437909"/>
              <a:ext cx="1458852" cy="1423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Zip file format Icon of Flat style - Available in SVG, PNG, EPS, AI &amp; Icon  fonts">
              <a:extLst>
                <a:ext uri="{FF2B5EF4-FFF2-40B4-BE49-F238E27FC236}">
                  <a16:creationId xmlns:a16="http://schemas.microsoft.com/office/drawing/2014/main" id="{E9D8FB68-6B7C-4A9A-8256-16C33029A0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4023" y="1437909"/>
              <a:ext cx="1423953" cy="1423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7F3F71B5-02F7-498E-B9F2-44EC7E47530E}"/>
                </a:ext>
              </a:extLst>
            </p:cNvPr>
            <p:cNvSpPr/>
            <p:nvPr/>
          </p:nvSpPr>
          <p:spPr>
            <a:xfrm>
              <a:off x="3777423" y="1957931"/>
              <a:ext cx="1423953" cy="383908"/>
            </a:xfrm>
            <a:prstGeom prst="rightArrow">
              <a:avLst/>
            </a:prstGeom>
            <a:solidFill>
              <a:srgbClr val="052442"/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5743C27D-C925-4E99-BCAA-2E3263BD25D2}"/>
                </a:ext>
              </a:extLst>
            </p:cNvPr>
            <p:cNvSpPr/>
            <p:nvPr/>
          </p:nvSpPr>
          <p:spPr>
            <a:xfrm>
              <a:off x="6990620" y="1957931"/>
              <a:ext cx="1423953" cy="383908"/>
            </a:xfrm>
            <a:prstGeom prst="rightArrow">
              <a:avLst/>
            </a:prstGeom>
            <a:solidFill>
              <a:srgbClr val="052442"/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4D4255-FFA3-482E-93D1-C58864914039}"/>
                </a:ext>
              </a:extLst>
            </p:cNvPr>
            <p:cNvSpPr txBox="1"/>
            <p:nvPr/>
          </p:nvSpPr>
          <p:spPr>
            <a:xfrm>
              <a:off x="4097179" y="1588599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/>
                <a:t>Export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9771DA-0E10-4341-8134-FA8E15FFFC3B}"/>
                </a:ext>
              </a:extLst>
            </p:cNvPr>
            <p:cNvSpPr txBox="1"/>
            <p:nvPr/>
          </p:nvSpPr>
          <p:spPr>
            <a:xfrm>
              <a:off x="7288860" y="1588599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/>
                <a:t>Import</a:t>
              </a:r>
            </a:p>
          </p:txBody>
        </p:sp>
      </p:grpSp>
      <p:sp>
        <p:nvSpPr>
          <p:cNvPr id="4" name="Titre 3">
            <a:extLst>
              <a:ext uri="{FF2B5EF4-FFF2-40B4-BE49-F238E27FC236}">
                <a16:creationId xmlns:a16="http://schemas.microsoft.com/office/drawing/2014/main" id="{3F4C9760-390F-4871-A568-B17A29183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188462"/>
            <a:ext cx="6898461" cy="953037"/>
          </a:xfrm>
        </p:spPr>
        <p:txBody>
          <a:bodyPr>
            <a:normAutofit fontScale="90000"/>
          </a:bodyPr>
          <a:lstStyle/>
          <a:p>
            <a:r>
              <a:rPr lang="fr-CA" dirty="0"/>
              <a:t>Automatisation du processus de déploiement</a:t>
            </a:r>
            <a:endParaRPr lang="fr-FR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5E5A1E-6ECE-4F18-8601-79A8BE7C35A1}"/>
              </a:ext>
            </a:extLst>
          </p:cNvPr>
          <p:cNvGrpSpPr/>
          <p:nvPr/>
        </p:nvGrpSpPr>
        <p:grpSpPr>
          <a:xfrm>
            <a:off x="2135924" y="3278307"/>
            <a:ext cx="7920148" cy="1423955"/>
            <a:chOff x="2135926" y="4292545"/>
            <a:chExt cx="7920148" cy="1423955"/>
          </a:xfrm>
        </p:grpSpPr>
        <p:pic>
          <p:nvPicPr>
            <p:cNvPr id="15" name="Picture 2" descr="Power Apps APK 3.20102.16 Download for Android – Download Power Apps APK  Latest Version - APKFab.com">
              <a:extLst>
                <a:ext uri="{FF2B5EF4-FFF2-40B4-BE49-F238E27FC236}">
                  <a16:creationId xmlns:a16="http://schemas.microsoft.com/office/drawing/2014/main" id="{8E56C76E-2685-4DAA-B316-607643B707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1" t="8814" r="7479" b="9449"/>
            <a:stretch/>
          </p:blipFill>
          <p:spPr bwMode="auto">
            <a:xfrm>
              <a:off x="2135926" y="4292547"/>
              <a:ext cx="1458852" cy="1423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Power Apps APK 3.20102.16 Download for Android – Download Power Apps APK  Latest Version - APKFab.com">
              <a:extLst>
                <a:ext uri="{FF2B5EF4-FFF2-40B4-BE49-F238E27FC236}">
                  <a16:creationId xmlns:a16="http://schemas.microsoft.com/office/drawing/2014/main" id="{8BE05EFC-A5C2-488E-B1E9-D28158CA01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1" t="8814" r="7479" b="9449"/>
            <a:stretch/>
          </p:blipFill>
          <p:spPr bwMode="auto">
            <a:xfrm>
              <a:off x="8597222" y="4292546"/>
              <a:ext cx="1458852" cy="1423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GitHub Logos and Usage · GitHub">
              <a:extLst>
                <a:ext uri="{FF2B5EF4-FFF2-40B4-BE49-F238E27FC236}">
                  <a16:creationId xmlns:a16="http://schemas.microsoft.com/office/drawing/2014/main" id="{F95D4830-5560-4475-A3CB-9368E00D26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36" t="12017" r="10786" b="11952"/>
            <a:stretch/>
          </p:blipFill>
          <p:spPr bwMode="auto">
            <a:xfrm>
              <a:off x="5358287" y="4292545"/>
              <a:ext cx="1475422" cy="1423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FF91D719-DE9A-4E7F-8F39-9DE6A8C81577}"/>
                </a:ext>
              </a:extLst>
            </p:cNvPr>
            <p:cNvSpPr/>
            <p:nvPr/>
          </p:nvSpPr>
          <p:spPr>
            <a:xfrm>
              <a:off x="3764554" y="4812567"/>
              <a:ext cx="1423953" cy="383908"/>
            </a:xfrm>
            <a:prstGeom prst="rightArrow">
              <a:avLst/>
            </a:prstGeom>
            <a:solidFill>
              <a:srgbClr val="052442"/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B0FCA6E0-5F5C-4387-A916-B8B6588A4110}"/>
                </a:ext>
              </a:extLst>
            </p:cNvPr>
            <p:cNvSpPr/>
            <p:nvPr/>
          </p:nvSpPr>
          <p:spPr>
            <a:xfrm>
              <a:off x="7003489" y="4812567"/>
              <a:ext cx="1423953" cy="383908"/>
            </a:xfrm>
            <a:prstGeom prst="rightArrow">
              <a:avLst/>
            </a:prstGeom>
            <a:solidFill>
              <a:srgbClr val="052442"/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DCE69E-D94C-456E-A6D9-B2498972C10B}"/>
                </a:ext>
              </a:extLst>
            </p:cNvPr>
            <p:cNvSpPr txBox="1"/>
            <p:nvPr/>
          </p:nvSpPr>
          <p:spPr>
            <a:xfrm>
              <a:off x="4077878" y="4443235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/>
                <a:t>Export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953AD8-FCA1-412A-B8A5-413E85D06B11}"/>
                </a:ext>
              </a:extLst>
            </p:cNvPr>
            <p:cNvSpPr txBox="1"/>
            <p:nvPr/>
          </p:nvSpPr>
          <p:spPr>
            <a:xfrm>
              <a:off x="7301729" y="4443235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/>
                <a:t>Import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BAB6BAD-BA94-4CFC-B6B4-BF70ECBC36A0}"/>
              </a:ext>
            </a:extLst>
          </p:cNvPr>
          <p:cNvSpPr txBox="1"/>
          <p:nvPr/>
        </p:nvSpPr>
        <p:spPr>
          <a:xfrm>
            <a:off x="4385725" y="4806693"/>
            <a:ext cx="3420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1. </a:t>
            </a:r>
            <a:r>
              <a:rPr lang="en-CA" dirty="0" err="1"/>
              <a:t>Historisation</a:t>
            </a:r>
            <a:r>
              <a:rPr lang="en-CA" dirty="0"/>
              <a:t> fine des </a:t>
            </a:r>
            <a:r>
              <a:rPr lang="en-CA" dirty="0" err="1"/>
              <a:t>évolutions</a:t>
            </a:r>
            <a:endParaRPr lang="en-CA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FA30CF-19C3-4817-9F48-6DD9CCB9AFBE}"/>
              </a:ext>
            </a:extLst>
          </p:cNvPr>
          <p:cNvSpPr txBox="1"/>
          <p:nvPr/>
        </p:nvSpPr>
        <p:spPr>
          <a:xfrm>
            <a:off x="2259337" y="5176025"/>
            <a:ext cx="7719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2. </a:t>
            </a:r>
            <a:r>
              <a:rPr lang="en-CA" dirty="0" err="1"/>
              <a:t>Automatisation</a:t>
            </a:r>
            <a:r>
              <a:rPr lang="en-CA" dirty="0"/>
              <a:t> des </a:t>
            </a:r>
            <a:r>
              <a:rPr lang="en-CA" dirty="0" err="1"/>
              <a:t>tâches</a:t>
            </a:r>
            <a:r>
              <a:rPr lang="en-CA" dirty="0"/>
              <a:t> </a:t>
            </a:r>
            <a:r>
              <a:rPr lang="en-CA" dirty="0" err="1"/>
              <a:t>liées</a:t>
            </a:r>
            <a:r>
              <a:rPr lang="en-CA" dirty="0"/>
              <a:t> au </a:t>
            </a:r>
            <a:r>
              <a:rPr lang="en-CA" dirty="0" err="1"/>
              <a:t>déploiement</a:t>
            </a:r>
            <a:r>
              <a:rPr lang="en-CA" dirty="0"/>
              <a:t> de la solution</a:t>
            </a:r>
          </a:p>
          <a:p>
            <a:pPr algn="ctr"/>
            <a:r>
              <a:rPr lang="en-CA" dirty="0"/>
              <a:t>(ex: Solution checker, tests </a:t>
            </a:r>
            <a:r>
              <a:rPr lang="en-CA" dirty="0" err="1"/>
              <a:t>unitaires</a:t>
            </a:r>
            <a:r>
              <a:rPr lang="en-CA"/>
              <a:t>, verifications </a:t>
            </a:r>
            <a:r>
              <a:rPr lang="en-CA" dirty="0"/>
              <a:t>de </a:t>
            </a:r>
            <a:r>
              <a:rPr lang="en-CA" dirty="0" err="1"/>
              <a:t>sécurité</a:t>
            </a:r>
            <a:r>
              <a:rPr lang="en-CA" dirty="0"/>
              <a:t>, </a:t>
            </a:r>
            <a:r>
              <a:rPr lang="en-CA" dirty="0" err="1"/>
              <a:t>anlayse</a:t>
            </a:r>
            <a:r>
              <a:rPr lang="en-CA" dirty="0"/>
              <a:t> de code…)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62A8F0-16EB-45C3-ACFC-E0EBEC497D48}"/>
              </a:ext>
            </a:extLst>
          </p:cNvPr>
          <p:cNvSpPr txBox="1"/>
          <p:nvPr/>
        </p:nvSpPr>
        <p:spPr>
          <a:xfrm>
            <a:off x="2623744" y="5822356"/>
            <a:ext cx="701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3. </a:t>
            </a:r>
            <a:r>
              <a:rPr lang="en-CA" dirty="0" err="1"/>
              <a:t>Amélioration</a:t>
            </a:r>
            <a:r>
              <a:rPr lang="en-CA" dirty="0"/>
              <a:t> de </a:t>
            </a:r>
            <a:r>
              <a:rPr lang="en-CA" dirty="0" err="1"/>
              <a:t>l’organisation</a:t>
            </a:r>
            <a:r>
              <a:rPr lang="en-CA" dirty="0"/>
              <a:t> du </a:t>
            </a:r>
            <a:r>
              <a:rPr lang="en-CA" dirty="0" err="1"/>
              <a:t>développement</a:t>
            </a:r>
            <a:r>
              <a:rPr lang="en-CA" dirty="0"/>
              <a:t> </a:t>
            </a:r>
            <a:r>
              <a:rPr lang="en-US" dirty="0"/>
              <a:t>/ de la</a:t>
            </a:r>
            <a:r>
              <a:rPr lang="en-CA" dirty="0"/>
              <a:t> configuration</a:t>
            </a:r>
          </a:p>
          <a:p>
            <a:pPr algn="ctr"/>
            <a:r>
              <a:rPr lang="en-CA" dirty="0"/>
              <a:t>avec </a:t>
            </a:r>
            <a:r>
              <a:rPr lang="en-CA" dirty="0" err="1"/>
              <a:t>l’utilisation</a:t>
            </a:r>
            <a:r>
              <a:rPr lang="en-CA" dirty="0"/>
              <a:t> de branches et de pull requests</a:t>
            </a:r>
          </a:p>
        </p:txBody>
      </p:sp>
    </p:spTree>
    <p:extLst>
      <p:ext uri="{BB962C8B-B14F-4D97-AF65-F5344CB8AC3E}">
        <p14:creationId xmlns:p14="http://schemas.microsoft.com/office/powerpoint/2010/main" val="305473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15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4C9760-390F-4871-A568-B17A29183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188462"/>
            <a:ext cx="6898461" cy="953037"/>
          </a:xfrm>
        </p:spPr>
        <p:txBody>
          <a:bodyPr>
            <a:normAutofit fontScale="90000"/>
          </a:bodyPr>
          <a:lstStyle/>
          <a:p>
            <a:r>
              <a:rPr lang="fr-CA" dirty="0"/>
              <a:t>Une stratégie de gestion de branches possible</a:t>
            </a:r>
            <a:endParaRPr lang="fr-F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861CCB-8F73-4E3C-B26B-5FE1CD0FD706}"/>
              </a:ext>
            </a:extLst>
          </p:cNvPr>
          <p:cNvGrpSpPr/>
          <p:nvPr/>
        </p:nvGrpSpPr>
        <p:grpSpPr>
          <a:xfrm>
            <a:off x="1792778" y="3886201"/>
            <a:ext cx="8606444" cy="324187"/>
            <a:chOff x="1792778" y="3595256"/>
            <a:chExt cx="8606444" cy="32418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F16991-D6C6-418B-A001-13F9B3D0F9D3}"/>
                </a:ext>
              </a:extLst>
            </p:cNvPr>
            <p:cNvCxnSpPr>
              <a:cxnSpLocks/>
            </p:cNvCxnSpPr>
            <p:nvPr/>
          </p:nvCxnSpPr>
          <p:spPr>
            <a:xfrm>
              <a:off x="2693324" y="3757350"/>
              <a:ext cx="7705898" cy="0"/>
            </a:xfrm>
            <a:prstGeom prst="line">
              <a:avLst/>
            </a:prstGeom>
            <a:ln w="38100">
              <a:solidFill>
                <a:srgbClr val="74277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FC1FB5F-87E8-4A10-8720-DE5B56E1E969}"/>
                </a:ext>
              </a:extLst>
            </p:cNvPr>
            <p:cNvSpPr/>
            <p:nvPr/>
          </p:nvSpPr>
          <p:spPr>
            <a:xfrm>
              <a:off x="1792778" y="3595256"/>
              <a:ext cx="673331" cy="324187"/>
            </a:xfrm>
            <a:prstGeom prst="roundRect">
              <a:avLst/>
            </a:prstGeom>
            <a:solidFill>
              <a:srgbClr val="742774"/>
            </a:solidFill>
            <a:ln>
              <a:solidFill>
                <a:srgbClr val="7427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main</a:t>
              </a:r>
            </a:p>
          </p:txBody>
        </p:sp>
      </p:grp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9198645A-3963-43CC-BF6E-7A1291AF1F43}"/>
              </a:ext>
            </a:extLst>
          </p:cNvPr>
          <p:cNvGrpSpPr/>
          <p:nvPr/>
        </p:nvGrpSpPr>
        <p:grpSpPr>
          <a:xfrm>
            <a:off x="5899514" y="3944373"/>
            <a:ext cx="4333453" cy="2000760"/>
            <a:chOff x="5899514" y="3653428"/>
            <a:chExt cx="4333453" cy="2000760"/>
          </a:xfrm>
        </p:grpSpPr>
        <p:sp>
          <p:nvSpPr>
            <p:cNvPr id="2065" name="Rectangle: Rounded Corners 2064">
              <a:extLst>
                <a:ext uri="{FF2B5EF4-FFF2-40B4-BE49-F238E27FC236}">
                  <a16:creationId xmlns:a16="http://schemas.microsoft.com/office/drawing/2014/main" id="{2EFEBDEC-8BF8-4C9B-BEA5-F8E87EADEEC1}"/>
                </a:ext>
              </a:extLst>
            </p:cNvPr>
            <p:cNvSpPr/>
            <p:nvPr/>
          </p:nvSpPr>
          <p:spPr>
            <a:xfrm>
              <a:off x="5899514" y="4893381"/>
              <a:ext cx="804087" cy="324187"/>
            </a:xfrm>
            <a:prstGeom prst="roundRect">
              <a:avLst/>
            </a:prstGeom>
            <a:solidFill>
              <a:srgbClr val="C147C1"/>
            </a:solidFill>
            <a:ln>
              <a:solidFill>
                <a:srgbClr val="C147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release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13A2C62-19CA-4984-84CB-EF491629F34E}"/>
                </a:ext>
              </a:extLst>
            </p:cNvPr>
            <p:cNvCxnSpPr>
              <a:cxnSpLocks/>
              <a:stCxn id="2068" idx="2"/>
            </p:cNvCxnSpPr>
            <p:nvPr/>
          </p:nvCxnSpPr>
          <p:spPr>
            <a:xfrm>
              <a:off x="7471347" y="5047042"/>
              <a:ext cx="2761620" cy="9915"/>
            </a:xfrm>
            <a:prstGeom prst="line">
              <a:avLst/>
            </a:prstGeom>
            <a:ln w="38100">
              <a:solidFill>
                <a:srgbClr val="C147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7" name="Oval 2066">
              <a:extLst>
                <a:ext uri="{FF2B5EF4-FFF2-40B4-BE49-F238E27FC236}">
                  <a16:creationId xmlns:a16="http://schemas.microsoft.com/office/drawing/2014/main" id="{F67206B5-350F-4335-B483-8CE21A3F5674}"/>
                </a:ext>
              </a:extLst>
            </p:cNvPr>
            <p:cNvSpPr/>
            <p:nvPr/>
          </p:nvSpPr>
          <p:spPr>
            <a:xfrm>
              <a:off x="6832645" y="3653428"/>
              <a:ext cx="182880" cy="182880"/>
            </a:xfrm>
            <a:prstGeom prst="ellipse">
              <a:avLst/>
            </a:prstGeom>
            <a:solidFill>
              <a:srgbClr val="C147C1"/>
            </a:solidFill>
            <a:ln>
              <a:solidFill>
                <a:srgbClr val="C147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68" name="Oval 2067">
              <a:extLst>
                <a:ext uri="{FF2B5EF4-FFF2-40B4-BE49-F238E27FC236}">
                  <a16:creationId xmlns:a16="http://schemas.microsoft.com/office/drawing/2014/main" id="{357615A4-22EA-4C3C-AEA8-15514E73D046}"/>
                </a:ext>
              </a:extLst>
            </p:cNvPr>
            <p:cNvSpPr/>
            <p:nvPr/>
          </p:nvSpPr>
          <p:spPr>
            <a:xfrm>
              <a:off x="7471347" y="4955602"/>
              <a:ext cx="182880" cy="182880"/>
            </a:xfrm>
            <a:prstGeom prst="ellipse">
              <a:avLst/>
            </a:prstGeom>
            <a:solidFill>
              <a:srgbClr val="C147C1"/>
            </a:solidFill>
            <a:ln>
              <a:solidFill>
                <a:srgbClr val="C147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97A58A6-34B3-48C1-A15B-B37077D30EFE}"/>
                </a:ext>
              </a:extLst>
            </p:cNvPr>
            <p:cNvCxnSpPr>
              <a:cxnSpLocks/>
              <a:stCxn id="2068" idx="1"/>
              <a:endCxn id="2067" idx="4"/>
            </p:cNvCxnSpPr>
            <p:nvPr/>
          </p:nvCxnSpPr>
          <p:spPr>
            <a:xfrm flipH="1" flipV="1">
              <a:off x="6924085" y="3836308"/>
              <a:ext cx="574044" cy="1146076"/>
            </a:xfrm>
            <a:prstGeom prst="line">
              <a:avLst/>
            </a:prstGeom>
            <a:ln w="38100">
              <a:solidFill>
                <a:srgbClr val="C147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5" name="Oval 2074">
              <a:extLst>
                <a:ext uri="{FF2B5EF4-FFF2-40B4-BE49-F238E27FC236}">
                  <a16:creationId xmlns:a16="http://schemas.microsoft.com/office/drawing/2014/main" id="{C71C1733-2C01-4E16-B40D-0276810E3D56}"/>
                </a:ext>
              </a:extLst>
            </p:cNvPr>
            <p:cNvSpPr/>
            <p:nvPr/>
          </p:nvSpPr>
          <p:spPr>
            <a:xfrm>
              <a:off x="8852157" y="4954000"/>
              <a:ext cx="182880" cy="182880"/>
            </a:xfrm>
            <a:prstGeom prst="ellipse">
              <a:avLst/>
            </a:prstGeom>
            <a:solidFill>
              <a:srgbClr val="052442"/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076" name="Picture 2" descr="Power Apps APK 3.20102.16 Download for Android – Download Power Apps APK  Latest Version - APKFab.com">
              <a:extLst>
                <a:ext uri="{FF2B5EF4-FFF2-40B4-BE49-F238E27FC236}">
                  <a16:creationId xmlns:a16="http://schemas.microsoft.com/office/drawing/2014/main" id="{050B4DAD-A857-47F7-91A2-2AAA8370C7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1" t="8814" r="7479" b="9449"/>
            <a:stretch/>
          </p:blipFill>
          <p:spPr bwMode="auto">
            <a:xfrm>
              <a:off x="8721524" y="5220668"/>
              <a:ext cx="444145" cy="433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79" name="Group 2078">
            <a:extLst>
              <a:ext uri="{FF2B5EF4-FFF2-40B4-BE49-F238E27FC236}">
                <a16:creationId xmlns:a16="http://schemas.microsoft.com/office/drawing/2014/main" id="{C879CD8C-616C-4C89-B653-15C437BDF84E}"/>
              </a:ext>
            </a:extLst>
          </p:cNvPr>
          <p:cNvGrpSpPr/>
          <p:nvPr/>
        </p:nvGrpSpPr>
        <p:grpSpPr>
          <a:xfrm>
            <a:off x="2315341" y="2122725"/>
            <a:ext cx="3494320" cy="2523895"/>
            <a:chOff x="2315341" y="1831780"/>
            <a:chExt cx="3494320" cy="2523895"/>
          </a:xfrm>
        </p:grpSpPr>
        <p:grpSp>
          <p:nvGrpSpPr>
            <p:cNvPr id="2063" name="Group 2062">
              <a:extLst>
                <a:ext uri="{FF2B5EF4-FFF2-40B4-BE49-F238E27FC236}">
                  <a16:creationId xmlns:a16="http://schemas.microsoft.com/office/drawing/2014/main" id="{CE002108-0021-4CE5-A5BC-38E1ECDC303E}"/>
                </a:ext>
              </a:extLst>
            </p:cNvPr>
            <p:cNvGrpSpPr/>
            <p:nvPr/>
          </p:nvGrpSpPr>
          <p:grpSpPr>
            <a:xfrm>
              <a:off x="2315341" y="1831780"/>
              <a:ext cx="3363688" cy="2017009"/>
              <a:chOff x="2315341" y="1831780"/>
              <a:chExt cx="3363688" cy="2017009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9C53E71-E695-42B5-B4AC-FB589205E515}"/>
                  </a:ext>
                </a:extLst>
              </p:cNvPr>
              <p:cNvCxnSpPr>
                <a:cxnSpLocks/>
                <a:stCxn id="17" idx="2"/>
                <a:endCxn id="39" idx="6"/>
              </p:cNvCxnSpPr>
              <p:nvPr/>
            </p:nvCxnSpPr>
            <p:spPr>
              <a:xfrm>
                <a:off x="3415196" y="2424478"/>
                <a:ext cx="1918086" cy="5477"/>
              </a:xfrm>
              <a:prstGeom prst="line">
                <a:avLst/>
              </a:prstGeom>
              <a:ln w="38100">
                <a:solidFill>
                  <a:srgbClr val="05244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A71E434-BBB6-4301-8C40-126F3F814BD4}"/>
                  </a:ext>
                </a:extLst>
              </p:cNvPr>
              <p:cNvCxnSpPr>
                <a:cxnSpLocks/>
                <a:stCxn id="14" idx="0"/>
                <a:endCxn id="17" idx="3"/>
              </p:cNvCxnSpPr>
              <p:nvPr/>
            </p:nvCxnSpPr>
            <p:spPr>
              <a:xfrm flipV="1">
                <a:off x="3121480" y="2489136"/>
                <a:ext cx="320498" cy="1176773"/>
              </a:xfrm>
              <a:prstGeom prst="line">
                <a:avLst/>
              </a:prstGeom>
              <a:ln w="38100">
                <a:solidFill>
                  <a:srgbClr val="05244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FEEF959-D400-4D20-81F1-1CAE04F2110A}"/>
                  </a:ext>
                </a:extLst>
              </p:cNvPr>
              <p:cNvSpPr/>
              <p:nvPr/>
            </p:nvSpPr>
            <p:spPr>
              <a:xfrm>
                <a:off x="3030040" y="3665909"/>
                <a:ext cx="182880" cy="182880"/>
              </a:xfrm>
              <a:prstGeom prst="ellipse">
                <a:avLst/>
              </a:prstGeom>
              <a:solidFill>
                <a:srgbClr val="FFB950"/>
              </a:solidFill>
              <a:ln>
                <a:solidFill>
                  <a:srgbClr val="FFB9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F487C2C-2898-4234-927F-E9154BB94D5D}"/>
                  </a:ext>
                </a:extLst>
              </p:cNvPr>
              <p:cNvSpPr/>
              <p:nvPr/>
            </p:nvSpPr>
            <p:spPr>
              <a:xfrm>
                <a:off x="3415196" y="2333038"/>
                <a:ext cx="182880" cy="182880"/>
              </a:xfrm>
              <a:prstGeom prst="ellipse">
                <a:avLst/>
              </a:prstGeom>
              <a:solidFill>
                <a:srgbClr val="052442"/>
              </a:solidFill>
              <a:ln>
                <a:solidFill>
                  <a:srgbClr val="0524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6DF57FE-42F9-4C05-B71E-F493B5333C39}"/>
                  </a:ext>
                </a:extLst>
              </p:cNvPr>
              <p:cNvSpPr/>
              <p:nvPr/>
            </p:nvSpPr>
            <p:spPr>
              <a:xfrm>
                <a:off x="4572000" y="2333038"/>
                <a:ext cx="182880" cy="182880"/>
              </a:xfrm>
              <a:prstGeom prst="ellipse">
                <a:avLst/>
              </a:prstGeom>
              <a:solidFill>
                <a:srgbClr val="052442"/>
              </a:solidFill>
              <a:ln>
                <a:solidFill>
                  <a:srgbClr val="0524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F0B3F55-1663-4AAF-B903-357922F9FDAD}"/>
                  </a:ext>
                </a:extLst>
              </p:cNvPr>
              <p:cNvSpPr/>
              <p:nvPr/>
            </p:nvSpPr>
            <p:spPr>
              <a:xfrm>
                <a:off x="2315341" y="2262384"/>
                <a:ext cx="804087" cy="324187"/>
              </a:xfrm>
              <a:prstGeom prst="roundRect">
                <a:avLst/>
              </a:prstGeom>
              <a:solidFill>
                <a:srgbClr val="052442"/>
              </a:solidFill>
              <a:ln>
                <a:solidFill>
                  <a:srgbClr val="0524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400" dirty="0"/>
                  <a:t>feature</a:t>
                </a: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5CEB5C6-3DC3-40F0-BEA8-8430A9FB707F}"/>
                  </a:ext>
                </a:extLst>
              </p:cNvPr>
              <p:cNvSpPr/>
              <p:nvPr/>
            </p:nvSpPr>
            <p:spPr>
              <a:xfrm>
                <a:off x="3993598" y="2334359"/>
                <a:ext cx="182880" cy="182880"/>
              </a:xfrm>
              <a:prstGeom prst="ellipse">
                <a:avLst/>
              </a:prstGeom>
              <a:solidFill>
                <a:srgbClr val="052442"/>
              </a:solidFill>
              <a:ln>
                <a:solidFill>
                  <a:srgbClr val="0524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7602B88-835C-4174-B7F7-A59F6753B720}"/>
                  </a:ext>
                </a:extLst>
              </p:cNvPr>
              <p:cNvCxnSpPr>
                <a:cxnSpLocks/>
                <a:stCxn id="39" idx="5"/>
                <a:endCxn id="42" idx="0"/>
              </p:cNvCxnSpPr>
              <p:nvPr/>
            </p:nvCxnSpPr>
            <p:spPr>
              <a:xfrm>
                <a:off x="5306500" y="2494613"/>
                <a:ext cx="281089" cy="1164296"/>
              </a:xfrm>
              <a:prstGeom prst="line">
                <a:avLst/>
              </a:prstGeom>
              <a:ln w="38100">
                <a:solidFill>
                  <a:srgbClr val="05244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DFF7819-8B02-469B-A5B6-FAD782BC16DF}"/>
                  </a:ext>
                </a:extLst>
              </p:cNvPr>
              <p:cNvSpPr/>
              <p:nvPr/>
            </p:nvSpPr>
            <p:spPr>
              <a:xfrm>
                <a:off x="5150402" y="2338515"/>
                <a:ext cx="182880" cy="182880"/>
              </a:xfrm>
              <a:prstGeom prst="ellipse">
                <a:avLst/>
              </a:prstGeom>
              <a:solidFill>
                <a:srgbClr val="FFB950"/>
              </a:solidFill>
              <a:ln>
                <a:solidFill>
                  <a:srgbClr val="FFB9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060" name="Picture 2" descr="Power Apps APK 3.20102.16 Download for Android – Download Power Apps APK  Latest Version - APKFab.com">
                <a:extLst>
                  <a:ext uri="{FF2B5EF4-FFF2-40B4-BE49-F238E27FC236}">
                    <a16:creationId xmlns:a16="http://schemas.microsoft.com/office/drawing/2014/main" id="{12A7C3D1-C8D6-45E2-AF1B-F4D4344614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81" t="8814" r="7479" b="9449"/>
              <a:stretch/>
            </p:blipFill>
            <p:spPr bwMode="auto">
              <a:xfrm>
                <a:off x="3862965" y="1836395"/>
                <a:ext cx="444145" cy="433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1" name="Picture 2" descr="Power Apps APK 3.20102.16 Download for Android – Download Power Apps APK  Latest Version - APKFab.com">
                <a:extLst>
                  <a:ext uri="{FF2B5EF4-FFF2-40B4-BE49-F238E27FC236}">
                    <a16:creationId xmlns:a16="http://schemas.microsoft.com/office/drawing/2014/main" id="{5E7FD491-524B-4BE9-9683-1DEAA3ED91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81" t="8814" r="7479" b="9449"/>
              <a:stretch/>
            </p:blipFill>
            <p:spPr bwMode="auto">
              <a:xfrm>
                <a:off x="4447162" y="1831780"/>
                <a:ext cx="444145" cy="433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2930631-C9EA-4B56-A9F0-082412364138}"/>
                  </a:ext>
                </a:extLst>
              </p:cNvPr>
              <p:cNvSpPr/>
              <p:nvPr/>
            </p:nvSpPr>
            <p:spPr>
              <a:xfrm>
                <a:off x="5496149" y="3658909"/>
                <a:ext cx="182880" cy="182880"/>
              </a:xfrm>
              <a:prstGeom prst="ellipse">
                <a:avLst/>
              </a:prstGeom>
              <a:solidFill>
                <a:srgbClr val="FFB950"/>
              </a:solidFill>
              <a:ln>
                <a:solidFill>
                  <a:srgbClr val="FFB9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2077" name="Picture 2" descr="Power Apps APK 3.20102.16 Download for Android – Download Power Apps APK  Latest Version - APKFab.com">
              <a:extLst>
                <a:ext uri="{FF2B5EF4-FFF2-40B4-BE49-F238E27FC236}">
                  <a16:creationId xmlns:a16="http://schemas.microsoft.com/office/drawing/2014/main" id="{43ABAAC2-F0FA-4B28-B00D-725731DDF5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1" t="8814" r="7479" b="9449"/>
            <a:stretch/>
          </p:blipFill>
          <p:spPr bwMode="auto">
            <a:xfrm>
              <a:off x="5365516" y="3922155"/>
              <a:ext cx="444145" cy="433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F26AE528-B997-472B-A9A8-7328B3CF537C}"/>
              </a:ext>
            </a:extLst>
          </p:cNvPr>
          <p:cNvGrpSpPr/>
          <p:nvPr/>
        </p:nvGrpSpPr>
        <p:grpSpPr>
          <a:xfrm>
            <a:off x="5764192" y="1248341"/>
            <a:ext cx="2918902" cy="3404413"/>
            <a:chOff x="5764192" y="957396"/>
            <a:chExt cx="2918902" cy="3404413"/>
          </a:xfrm>
        </p:grpSpPr>
        <p:grpSp>
          <p:nvGrpSpPr>
            <p:cNvPr id="2064" name="Group 2063">
              <a:extLst>
                <a:ext uri="{FF2B5EF4-FFF2-40B4-BE49-F238E27FC236}">
                  <a16:creationId xmlns:a16="http://schemas.microsoft.com/office/drawing/2014/main" id="{E5B17C8E-627F-4D35-89D0-C9BF01416BF0}"/>
                </a:ext>
              </a:extLst>
            </p:cNvPr>
            <p:cNvGrpSpPr/>
            <p:nvPr/>
          </p:nvGrpSpPr>
          <p:grpSpPr>
            <a:xfrm>
              <a:off x="5764192" y="957396"/>
              <a:ext cx="2788270" cy="2885916"/>
              <a:chOff x="5082548" y="957396"/>
              <a:chExt cx="2788270" cy="2885916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A5EFF2F-B1A3-40C7-911D-24C9891D74AF}"/>
                  </a:ext>
                </a:extLst>
              </p:cNvPr>
              <p:cNvCxnSpPr>
                <a:cxnSpLocks/>
                <a:stCxn id="55" idx="2"/>
                <a:endCxn id="61" idx="6"/>
              </p:cNvCxnSpPr>
              <p:nvPr/>
            </p:nvCxnSpPr>
            <p:spPr>
              <a:xfrm flipV="1">
                <a:off x="6124220" y="1561941"/>
                <a:ext cx="1312902" cy="2144"/>
              </a:xfrm>
              <a:prstGeom prst="line">
                <a:avLst/>
              </a:prstGeom>
              <a:ln w="38100">
                <a:solidFill>
                  <a:srgbClr val="05244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C1D4B429-B351-42E8-B768-3A1E9296AF18}"/>
                  </a:ext>
                </a:extLst>
              </p:cNvPr>
              <p:cNvCxnSpPr>
                <a:cxnSpLocks/>
                <a:stCxn id="54" idx="0"/>
                <a:endCxn id="55" idx="3"/>
              </p:cNvCxnSpPr>
              <p:nvPr/>
            </p:nvCxnSpPr>
            <p:spPr>
              <a:xfrm flipV="1">
                <a:off x="5803722" y="1628743"/>
                <a:ext cx="347280" cy="2031689"/>
              </a:xfrm>
              <a:prstGeom prst="line">
                <a:avLst/>
              </a:prstGeom>
              <a:ln w="38100">
                <a:solidFill>
                  <a:srgbClr val="05244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2911B7A-460E-484B-A33F-96D964045628}"/>
                  </a:ext>
                </a:extLst>
              </p:cNvPr>
              <p:cNvSpPr/>
              <p:nvPr/>
            </p:nvSpPr>
            <p:spPr>
              <a:xfrm>
                <a:off x="5712282" y="3660432"/>
                <a:ext cx="182880" cy="182880"/>
              </a:xfrm>
              <a:prstGeom prst="ellipse">
                <a:avLst/>
              </a:prstGeom>
              <a:solidFill>
                <a:srgbClr val="FFB950"/>
              </a:solidFill>
              <a:ln>
                <a:solidFill>
                  <a:srgbClr val="FFB9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25C0022E-5391-41D5-A69B-42561059778A}"/>
                  </a:ext>
                </a:extLst>
              </p:cNvPr>
              <p:cNvSpPr/>
              <p:nvPr/>
            </p:nvSpPr>
            <p:spPr>
              <a:xfrm>
                <a:off x="6124220" y="1472645"/>
                <a:ext cx="182880" cy="182880"/>
              </a:xfrm>
              <a:prstGeom prst="ellipse">
                <a:avLst/>
              </a:prstGeom>
              <a:solidFill>
                <a:srgbClr val="052442"/>
              </a:solidFill>
              <a:ln>
                <a:solidFill>
                  <a:srgbClr val="0524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41FD5E2E-D9C2-4A17-A862-1EB18B566586}"/>
                  </a:ext>
                </a:extLst>
              </p:cNvPr>
              <p:cNvSpPr/>
              <p:nvPr/>
            </p:nvSpPr>
            <p:spPr>
              <a:xfrm>
                <a:off x="5082548" y="1400919"/>
                <a:ext cx="804087" cy="324187"/>
              </a:xfrm>
              <a:prstGeom prst="roundRect">
                <a:avLst/>
              </a:prstGeom>
              <a:solidFill>
                <a:srgbClr val="052442"/>
              </a:solidFill>
              <a:ln>
                <a:solidFill>
                  <a:srgbClr val="0524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400" dirty="0"/>
                  <a:t>feature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300B88A-8C7C-417B-A663-C5E3BCA6231D}"/>
                  </a:ext>
                </a:extLst>
              </p:cNvPr>
              <p:cNvSpPr/>
              <p:nvPr/>
            </p:nvSpPr>
            <p:spPr>
              <a:xfrm>
                <a:off x="6698264" y="1470501"/>
                <a:ext cx="182880" cy="182880"/>
              </a:xfrm>
              <a:prstGeom prst="ellipse">
                <a:avLst/>
              </a:prstGeom>
              <a:solidFill>
                <a:srgbClr val="052442"/>
              </a:solidFill>
              <a:ln>
                <a:solidFill>
                  <a:srgbClr val="0524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6CD9EBF-B524-4745-8443-63309956B1C4}"/>
                  </a:ext>
                </a:extLst>
              </p:cNvPr>
              <p:cNvCxnSpPr>
                <a:cxnSpLocks/>
                <a:stCxn id="61" idx="5"/>
                <a:endCxn id="59" idx="0"/>
              </p:cNvCxnSpPr>
              <p:nvPr/>
            </p:nvCxnSpPr>
            <p:spPr>
              <a:xfrm>
                <a:off x="7410340" y="1626599"/>
                <a:ext cx="369038" cy="2026829"/>
              </a:xfrm>
              <a:prstGeom prst="line">
                <a:avLst/>
              </a:prstGeom>
              <a:ln w="38100">
                <a:solidFill>
                  <a:srgbClr val="05244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27A2367A-6B44-4DFF-8766-CC87B0D72F0C}"/>
                  </a:ext>
                </a:extLst>
              </p:cNvPr>
              <p:cNvSpPr/>
              <p:nvPr/>
            </p:nvSpPr>
            <p:spPr>
              <a:xfrm>
                <a:off x="7254242" y="1470501"/>
                <a:ext cx="182880" cy="182880"/>
              </a:xfrm>
              <a:prstGeom prst="ellipse">
                <a:avLst/>
              </a:prstGeom>
              <a:solidFill>
                <a:srgbClr val="FFB950"/>
              </a:solidFill>
              <a:ln>
                <a:solidFill>
                  <a:srgbClr val="FFB9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062" name="Picture 2" descr="Power Apps APK 3.20102.16 Download for Android – Download Power Apps APK  Latest Version - APKFab.com">
                <a:extLst>
                  <a:ext uri="{FF2B5EF4-FFF2-40B4-BE49-F238E27FC236}">
                    <a16:creationId xmlns:a16="http://schemas.microsoft.com/office/drawing/2014/main" id="{E7ECB366-D2C2-4D5D-8A03-7656CEF224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81" t="8814" r="7479" b="9449"/>
              <a:stretch/>
            </p:blipFill>
            <p:spPr bwMode="auto">
              <a:xfrm>
                <a:off x="6567631" y="957396"/>
                <a:ext cx="444145" cy="433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49C3326-3719-4CB6-9BF9-655F1143CB0D}"/>
                  </a:ext>
                </a:extLst>
              </p:cNvPr>
              <p:cNvSpPr/>
              <p:nvPr/>
            </p:nvSpPr>
            <p:spPr>
              <a:xfrm>
                <a:off x="7687938" y="3653428"/>
                <a:ext cx="182880" cy="182880"/>
              </a:xfrm>
              <a:prstGeom prst="ellipse">
                <a:avLst/>
              </a:prstGeom>
              <a:solidFill>
                <a:srgbClr val="FFB950"/>
              </a:solidFill>
              <a:ln>
                <a:solidFill>
                  <a:srgbClr val="FFB9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2078" name="Picture 2" descr="Power Apps APK 3.20102.16 Download for Android – Download Power Apps APK  Latest Version - APKFab.com">
              <a:extLst>
                <a:ext uri="{FF2B5EF4-FFF2-40B4-BE49-F238E27FC236}">
                  <a16:creationId xmlns:a16="http://schemas.microsoft.com/office/drawing/2014/main" id="{CE4001F6-67CD-431E-B55E-157F20E8D6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1" t="8814" r="7479" b="9449"/>
            <a:stretch/>
          </p:blipFill>
          <p:spPr bwMode="auto">
            <a:xfrm>
              <a:off x="8238949" y="3928289"/>
              <a:ext cx="444145" cy="433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204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6815F2-D37F-4B4B-A945-E106D547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Implémentation dans GitHub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C5B8A1C-BD6F-476B-950D-BD3E76A7D4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375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4C9760-390F-4871-A568-B17A2918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 dans GitHub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B2D4A9-9D8E-4FDE-AA18-8B761CD4CC9D}"/>
              </a:ext>
            </a:extLst>
          </p:cNvPr>
          <p:cNvSpPr/>
          <p:nvPr/>
        </p:nvSpPr>
        <p:spPr>
          <a:xfrm>
            <a:off x="548264" y="1309371"/>
            <a:ext cx="11095471" cy="3178736"/>
          </a:xfrm>
          <a:prstGeom prst="roundRect">
            <a:avLst/>
          </a:prstGeom>
          <a:noFill/>
          <a:ln w="38100">
            <a:solidFill>
              <a:srgbClr val="0524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6" descr="GitHub Logos and Usage · GitHub">
            <a:extLst>
              <a:ext uri="{FF2B5EF4-FFF2-40B4-BE49-F238E27FC236}">
                <a16:creationId xmlns:a16="http://schemas.microsoft.com/office/drawing/2014/main" id="{B869512A-1FB8-4BE1-BE84-F36C4AB10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36" t="12017" r="10786" b="11952"/>
          <a:stretch/>
        </p:blipFill>
        <p:spPr bwMode="auto">
          <a:xfrm>
            <a:off x="701020" y="1447115"/>
            <a:ext cx="37898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461FA4-9ABC-4E53-9269-76A3889A41D9}"/>
              </a:ext>
            </a:extLst>
          </p:cNvPr>
          <p:cNvSpPr/>
          <p:nvPr/>
        </p:nvSpPr>
        <p:spPr>
          <a:xfrm>
            <a:off x="546014" y="4670987"/>
            <a:ext cx="11095471" cy="1280160"/>
          </a:xfrm>
          <a:prstGeom prst="roundRect">
            <a:avLst/>
          </a:prstGeom>
          <a:noFill/>
          <a:ln w="38100">
            <a:solidFill>
              <a:srgbClr val="742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2" descr="Power Apps APK 3.20102.16 Download for Android – Download Power Apps APK  Latest Version - APKFab.com">
            <a:extLst>
              <a:ext uri="{FF2B5EF4-FFF2-40B4-BE49-F238E27FC236}">
                <a16:creationId xmlns:a16="http://schemas.microsoft.com/office/drawing/2014/main" id="{7EF24F5C-0B70-41D0-9676-DA81C9C50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1" t="8814" r="7479" b="9449"/>
          <a:stretch/>
        </p:blipFill>
        <p:spPr bwMode="auto">
          <a:xfrm>
            <a:off x="703148" y="4762423"/>
            <a:ext cx="37472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CE472C7B-AB84-48C9-95AD-984F16C78378}"/>
              </a:ext>
            </a:extLst>
          </p:cNvPr>
          <p:cNvGrpSpPr/>
          <p:nvPr/>
        </p:nvGrpSpPr>
        <p:grpSpPr>
          <a:xfrm>
            <a:off x="2815546" y="1507384"/>
            <a:ext cx="1338349" cy="3641746"/>
            <a:chOff x="2815546" y="1507384"/>
            <a:chExt cx="1338349" cy="3641746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2E4A26B2-A5FB-471A-9EB2-8A789EC7FFF7}"/>
                </a:ext>
              </a:extLst>
            </p:cNvPr>
            <p:cNvSpPr/>
            <p:nvPr/>
          </p:nvSpPr>
          <p:spPr>
            <a:xfrm>
              <a:off x="2815546" y="1507384"/>
              <a:ext cx="1338349" cy="610982"/>
            </a:xfrm>
            <a:prstGeom prst="roundRect">
              <a:avLst/>
            </a:prstGeom>
            <a:solidFill>
              <a:srgbClr val="052442"/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Exporter &amp; </a:t>
              </a:r>
              <a:r>
                <a:rPr lang="en-CA" sz="1200" dirty="0" err="1"/>
                <a:t>Décompresser</a:t>
              </a:r>
              <a:r>
                <a:rPr lang="en-CA" sz="1200" dirty="0"/>
                <a:t> solution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DFF6B98-AFFA-4B74-8647-213C3166E31F}"/>
                </a:ext>
              </a:extLst>
            </p:cNvPr>
            <p:cNvCxnSpPr>
              <a:cxnSpLocks/>
              <a:stCxn id="32" idx="0"/>
              <a:endCxn id="39" idx="2"/>
            </p:cNvCxnSpPr>
            <p:nvPr/>
          </p:nvCxnSpPr>
          <p:spPr>
            <a:xfrm flipV="1">
              <a:off x="3484720" y="2118366"/>
              <a:ext cx="1" cy="3030764"/>
            </a:xfrm>
            <a:prstGeom prst="straightConnector1">
              <a:avLst/>
            </a:prstGeom>
            <a:ln w="38100">
              <a:solidFill>
                <a:srgbClr val="742774"/>
              </a:solidFill>
              <a:headEnd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1A04351C-FD21-4DB6-9DE0-690BB859CDC8}"/>
              </a:ext>
            </a:extLst>
          </p:cNvPr>
          <p:cNvGrpSpPr/>
          <p:nvPr/>
        </p:nvGrpSpPr>
        <p:grpSpPr>
          <a:xfrm>
            <a:off x="1799796" y="1504607"/>
            <a:ext cx="8795741" cy="4946267"/>
            <a:chOff x="1799796" y="1504607"/>
            <a:chExt cx="8795741" cy="4946267"/>
          </a:xfrm>
        </p:grpSpPr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64B21413-AB89-40FD-8FFC-0ED98165BC11}"/>
                </a:ext>
              </a:extLst>
            </p:cNvPr>
            <p:cNvGrpSpPr/>
            <p:nvPr/>
          </p:nvGrpSpPr>
          <p:grpSpPr>
            <a:xfrm>
              <a:off x="8023617" y="1504607"/>
              <a:ext cx="1583702" cy="4010283"/>
              <a:chOff x="8023617" y="1504607"/>
              <a:chExt cx="1583702" cy="4010283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621BC0EA-4190-43F3-A2F1-22F2C5084F72}"/>
                  </a:ext>
                </a:extLst>
              </p:cNvPr>
              <p:cNvSpPr/>
              <p:nvPr/>
            </p:nvSpPr>
            <p:spPr>
              <a:xfrm>
                <a:off x="8023617" y="1504607"/>
                <a:ext cx="1583702" cy="365760"/>
              </a:xfrm>
              <a:prstGeom prst="roundRect">
                <a:avLst/>
              </a:prstGeom>
              <a:solidFill>
                <a:srgbClr val="052442"/>
              </a:solidFill>
              <a:ln>
                <a:solidFill>
                  <a:srgbClr val="0524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dirty="0"/>
                  <a:t>Pull request </a:t>
                </a:r>
                <a:r>
                  <a:rPr lang="en-CA" sz="1200" dirty="0" err="1"/>
                  <a:t>approuvée</a:t>
                </a:r>
                <a:r>
                  <a:rPr lang="en-CA" sz="1200" dirty="0"/>
                  <a:t> &amp; </a:t>
                </a:r>
                <a:r>
                  <a:rPr lang="en-CA" sz="1200" dirty="0" err="1"/>
                  <a:t>mergée</a:t>
                </a:r>
                <a:endParaRPr lang="en-CA" sz="1200" dirty="0"/>
              </a:p>
            </p:txBody>
          </p:sp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BDF868E9-F7DF-4F2F-8FAB-D0E8BDE37DF9}"/>
                  </a:ext>
                </a:extLst>
              </p:cNvPr>
              <p:cNvSpPr/>
              <p:nvPr/>
            </p:nvSpPr>
            <p:spPr>
              <a:xfrm>
                <a:off x="8111230" y="3015923"/>
                <a:ext cx="1398620" cy="365760"/>
              </a:xfrm>
              <a:prstGeom prst="roundRect">
                <a:avLst/>
              </a:prstGeom>
              <a:solidFill>
                <a:srgbClr val="052442"/>
              </a:solidFill>
              <a:ln>
                <a:solidFill>
                  <a:srgbClr val="0524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dirty="0" err="1"/>
                  <a:t>Déploiement</a:t>
                </a:r>
                <a:r>
                  <a:rPr lang="en-CA" sz="1200" dirty="0"/>
                  <a:t> solution (*)</a:t>
                </a:r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194DDBFA-625D-42AB-A733-C369120FA75C}"/>
                  </a:ext>
                </a:extLst>
              </p:cNvPr>
              <p:cNvSpPr/>
              <p:nvPr/>
            </p:nvSpPr>
            <p:spPr>
              <a:xfrm>
                <a:off x="8121874" y="5149130"/>
                <a:ext cx="1398619" cy="365760"/>
              </a:xfrm>
              <a:prstGeom prst="roundRect">
                <a:avLst/>
              </a:prstGeom>
              <a:solidFill>
                <a:srgbClr val="052442"/>
              </a:solidFill>
              <a:ln>
                <a:solidFill>
                  <a:srgbClr val="0524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dirty="0" err="1"/>
                  <a:t>Environnement</a:t>
                </a:r>
                <a:r>
                  <a:rPr lang="en-CA" sz="1200" dirty="0"/>
                  <a:t> de tests </a:t>
                </a:r>
                <a:r>
                  <a:rPr lang="en-CA" sz="1200" dirty="0" err="1"/>
                  <a:t>utilisateur</a:t>
                </a:r>
                <a:endParaRPr lang="en-CA" sz="1200" dirty="0"/>
              </a:p>
            </p:txBody>
          </p: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E6E1ED3F-E377-48B8-9A5C-8D8361609049}"/>
                  </a:ext>
                </a:extLst>
              </p:cNvPr>
              <p:cNvCxnSpPr>
                <a:cxnSpLocks/>
                <a:stCxn id="98" idx="2"/>
                <a:endCxn id="100" idx="0"/>
              </p:cNvCxnSpPr>
              <p:nvPr/>
            </p:nvCxnSpPr>
            <p:spPr>
              <a:xfrm flipH="1">
                <a:off x="8810540" y="1870367"/>
                <a:ext cx="4928" cy="1145556"/>
              </a:xfrm>
              <a:prstGeom prst="straightConnector1">
                <a:avLst/>
              </a:prstGeom>
              <a:ln w="38100">
                <a:solidFill>
                  <a:srgbClr val="742774"/>
                </a:solidFill>
                <a:headEnd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645B090B-0424-422A-AA3B-DCE9E0C3D623}"/>
                  </a:ext>
                </a:extLst>
              </p:cNvPr>
              <p:cNvCxnSpPr>
                <a:cxnSpLocks/>
                <a:stCxn id="100" idx="2"/>
                <a:endCxn id="102" idx="0"/>
              </p:cNvCxnSpPr>
              <p:nvPr/>
            </p:nvCxnSpPr>
            <p:spPr>
              <a:xfrm>
                <a:off x="8810540" y="3381683"/>
                <a:ext cx="10644" cy="1767447"/>
              </a:xfrm>
              <a:prstGeom prst="straightConnector1">
                <a:avLst/>
              </a:prstGeom>
              <a:ln w="38100">
                <a:solidFill>
                  <a:srgbClr val="742774"/>
                </a:solidFill>
                <a:headEnd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3" name="TextBox 1082">
              <a:extLst>
                <a:ext uri="{FF2B5EF4-FFF2-40B4-BE49-F238E27FC236}">
                  <a16:creationId xmlns:a16="http://schemas.microsoft.com/office/drawing/2014/main" id="{D27F2325-E1A1-4973-BBE8-A213D3717EED}"/>
                </a:ext>
              </a:extLst>
            </p:cNvPr>
            <p:cNvSpPr txBox="1"/>
            <p:nvPr/>
          </p:nvSpPr>
          <p:spPr>
            <a:xfrm>
              <a:off x="1799796" y="6143097"/>
              <a:ext cx="87957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400" dirty="0"/>
                <a:t>* </a:t>
              </a:r>
              <a:r>
                <a:rPr lang="en-CA" sz="1400" dirty="0" err="1"/>
                <a:t>Cette</a:t>
              </a:r>
              <a:r>
                <a:rPr lang="en-CA" sz="1400" dirty="0"/>
                <a:t> étape </a:t>
              </a:r>
              <a:r>
                <a:rPr lang="en-CA" sz="1400" dirty="0" err="1"/>
                <a:t>nécessite</a:t>
              </a:r>
              <a:r>
                <a:rPr lang="en-CA" sz="1400" dirty="0"/>
                <a:t> </a:t>
              </a:r>
              <a:r>
                <a:rPr lang="en-CA" sz="1400" dirty="0" err="1"/>
                <a:t>également</a:t>
              </a:r>
              <a:r>
                <a:rPr lang="en-CA" sz="1400" dirty="0"/>
                <a:t> la </a:t>
              </a:r>
              <a:r>
                <a:rPr lang="en-CA" sz="1400" dirty="0" err="1"/>
                <a:t>génération</a:t>
              </a:r>
              <a:r>
                <a:rPr lang="en-CA" sz="1400" dirty="0"/>
                <a:t> </a:t>
              </a:r>
              <a:r>
                <a:rPr lang="en-CA" sz="1400" dirty="0" err="1"/>
                <a:t>d’une</a:t>
              </a:r>
              <a:r>
                <a:rPr lang="en-CA" sz="1400" dirty="0"/>
                <a:t> solution </a:t>
              </a:r>
              <a:r>
                <a:rPr lang="en-CA" sz="1400" dirty="0" err="1"/>
                <a:t>managée</a:t>
              </a:r>
              <a:r>
                <a:rPr lang="en-CA" sz="1400" dirty="0"/>
                <a:t> via un </a:t>
              </a:r>
              <a:r>
                <a:rPr lang="en-CA" sz="1400" dirty="0" err="1"/>
                <a:t>environnement</a:t>
              </a:r>
              <a:r>
                <a:rPr lang="en-CA" sz="1400" dirty="0"/>
                <a:t> de build “Just in time”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3CF7E5-82C5-4BD1-91B8-D3F3C6DABBDB}"/>
              </a:ext>
            </a:extLst>
          </p:cNvPr>
          <p:cNvGrpSpPr/>
          <p:nvPr/>
        </p:nvGrpSpPr>
        <p:grpSpPr>
          <a:xfrm>
            <a:off x="9728900" y="1504607"/>
            <a:ext cx="1487978" cy="4010282"/>
            <a:chOff x="9728900" y="1504607"/>
            <a:chExt cx="1487978" cy="4010282"/>
          </a:xfrm>
        </p:grpSpPr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ADE70CA5-34AC-460E-99C9-2D8C1EBDDD3B}"/>
                </a:ext>
              </a:extLst>
            </p:cNvPr>
            <p:cNvGrpSpPr/>
            <p:nvPr/>
          </p:nvGrpSpPr>
          <p:grpSpPr>
            <a:xfrm>
              <a:off x="9728900" y="3021679"/>
              <a:ext cx="1487978" cy="2493210"/>
              <a:chOff x="9728900" y="3021679"/>
              <a:chExt cx="1487978" cy="2493210"/>
            </a:xfrm>
          </p:grpSpPr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C93665EC-05D3-4931-9EDC-475D5EAEA07F}"/>
                  </a:ext>
                </a:extLst>
              </p:cNvPr>
              <p:cNvSpPr/>
              <p:nvPr/>
            </p:nvSpPr>
            <p:spPr>
              <a:xfrm>
                <a:off x="9803715" y="3021679"/>
                <a:ext cx="1338349" cy="365760"/>
              </a:xfrm>
              <a:prstGeom prst="roundRect">
                <a:avLst/>
              </a:prstGeom>
              <a:solidFill>
                <a:srgbClr val="052442"/>
              </a:solidFill>
              <a:ln>
                <a:solidFill>
                  <a:srgbClr val="0524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dirty="0"/>
                  <a:t>Suppression </a:t>
                </a:r>
                <a:r>
                  <a:rPr lang="en-CA" sz="1200" dirty="0" err="1"/>
                  <a:t>environnement</a:t>
                </a:r>
                <a:endParaRPr lang="en-CA" sz="1200" dirty="0"/>
              </a:p>
            </p:txBody>
          </p:sp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DFB68212-29AE-47D3-92B2-D9E8799F3732}"/>
                  </a:ext>
                </a:extLst>
              </p:cNvPr>
              <p:cNvSpPr/>
              <p:nvPr/>
            </p:nvSpPr>
            <p:spPr>
              <a:xfrm>
                <a:off x="9728900" y="5149129"/>
                <a:ext cx="1487978" cy="365760"/>
              </a:xfrm>
              <a:prstGeom prst="roundRect">
                <a:avLst/>
              </a:prstGeom>
              <a:solidFill>
                <a:srgbClr val="052442"/>
              </a:solidFill>
              <a:ln>
                <a:solidFill>
                  <a:srgbClr val="0524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strike="sngStrike" dirty="0" err="1"/>
                  <a:t>Environnement</a:t>
                </a:r>
                <a:r>
                  <a:rPr lang="en-CA" sz="1200" strike="sngStrike" dirty="0"/>
                  <a:t> de </a:t>
                </a:r>
                <a:r>
                  <a:rPr lang="en-CA" sz="1200" strike="sngStrike" dirty="0" err="1"/>
                  <a:t>développement</a:t>
                </a:r>
                <a:endParaRPr lang="en-CA" sz="1200" strike="sngStrike" dirty="0"/>
              </a:p>
            </p:txBody>
          </p: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8AE5602C-81B8-4177-BDEA-7D623FA11042}"/>
                  </a:ext>
                </a:extLst>
              </p:cNvPr>
              <p:cNvCxnSpPr>
                <a:cxnSpLocks/>
                <a:stCxn id="114" idx="2"/>
                <a:endCxn id="121" idx="0"/>
              </p:cNvCxnSpPr>
              <p:nvPr/>
            </p:nvCxnSpPr>
            <p:spPr>
              <a:xfrm flipH="1">
                <a:off x="10472889" y="3387439"/>
                <a:ext cx="1" cy="1761690"/>
              </a:xfrm>
              <a:prstGeom prst="straightConnector1">
                <a:avLst/>
              </a:prstGeom>
              <a:ln w="38100">
                <a:solidFill>
                  <a:srgbClr val="742774"/>
                </a:solidFill>
                <a:headEnd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9294910-8645-4CD8-9620-B53EEC370BF7}"/>
                </a:ext>
              </a:extLst>
            </p:cNvPr>
            <p:cNvSpPr/>
            <p:nvPr/>
          </p:nvSpPr>
          <p:spPr>
            <a:xfrm>
              <a:off x="9803715" y="1504607"/>
              <a:ext cx="1338349" cy="365760"/>
            </a:xfrm>
            <a:prstGeom prst="roundRect">
              <a:avLst/>
            </a:prstGeom>
            <a:solidFill>
              <a:srgbClr val="052442"/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 err="1"/>
                <a:t>Tâche</a:t>
              </a:r>
              <a:r>
                <a:rPr lang="en-CA" sz="1200" dirty="0"/>
                <a:t> </a:t>
              </a:r>
              <a:r>
                <a:rPr lang="en-CA" sz="1200" dirty="0" err="1"/>
                <a:t>cloturée</a:t>
              </a:r>
              <a:endParaRPr lang="en-CA" sz="1200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BAFCEBB-98AC-41ED-B555-861AF7ADA0B7}"/>
                </a:ext>
              </a:extLst>
            </p:cNvPr>
            <p:cNvCxnSpPr>
              <a:cxnSpLocks/>
              <a:stCxn id="14" idx="2"/>
              <a:endCxn id="114" idx="0"/>
            </p:cNvCxnSpPr>
            <p:nvPr/>
          </p:nvCxnSpPr>
          <p:spPr>
            <a:xfrm>
              <a:off x="10472890" y="1870367"/>
              <a:ext cx="0" cy="1151312"/>
            </a:xfrm>
            <a:prstGeom prst="straightConnector1">
              <a:avLst/>
            </a:prstGeom>
            <a:ln w="38100">
              <a:solidFill>
                <a:srgbClr val="742774"/>
              </a:solidFill>
              <a:headEnd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C300A81-F59D-48DF-8BB5-E49132ABBBDA}"/>
              </a:ext>
            </a:extLst>
          </p:cNvPr>
          <p:cNvGrpSpPr/>
          <p:nvPr/>
        </p:nvGrpSpPr>
        <p:grpSpPr>
          <a:xfrm>
            <a:off x="1246638" y="1504607"/>
            <a:ext cx="2982071" cy="4010283"/>
            <a:chOff x="1246638" y="1504607"/>
            <a:chExt cx="2982071" cy="401028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D1753EC-6960-44EE-8A9B-22E344C200A7}"/>
                </a:ext>
              </a:extLst>
            </p:cNvPr>
            <p:cNvGrpSpPr/>
            <p:nvPr/>
          </p:nvGrpSpPr>
          <p:grpSpPr>
            <a:xfrm>
              <a:off x="1246638" y="1504607"/>
              <a:ext cx="2982071" cy="4010283"/>
              <a:chOff x="1246638" y="1504607"/>
              <a:chExt cx="2982071" cy="4010283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2ADF682-D8DB-49AE-ABE1-A72EDA70FD86}"/>
                  </a:ext>
                </a:extLst>
              </p:cNvPr>
              <p:cNvSpPr/>
              <p:nvPr/>
            </p:nvSpPr>
            <p:spPr>
              <a:xfrm>
                <a:off x="2740731" y="5149130"/>
                <a:ext cx="1487978" cy="365760"/>
              </a:xfrm>
              <a:prstGeom prst="roundRect">
                <a:avLst/>
              </a:prstGeom>
              <a:solidFill>
                <a:srgbClr val="052442"/>
              </a:solidFill>
              <a:ln>
                <a:solidFill>
                  <a:srgbClr val="0524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dirty="0" err="1"/>
                  <a:t>Environnement</a:t>
                </a:r>
                <a:r>
                  <a:rPr lang="en-CA" sz="1200" dirty="0"/>
                  <a:t> de </a:t>
                </a:r>
                <a:r>
                  <a:rPr lang="en-CA" sz="1200" dirty="0" err="1"/>
                  <a:t>développement</a:t>
                </a:r>
                <a:endParaRPr lang="en-CA" sz="1200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4A5293D-632A-4F6D-95A4-90B0147A5B78}"/>
                  </a:ext>
                </a:extLst>
              </p:cNvPr>
              <p:cNvGrpSpPr/>
              <p:nvPr/>
            </p:nvGrpSpPr>
            <p:grpSpPr>
              <a:xfrm>
                <a:off x="1246638" y="1504607"/>
                <a:ext cx="1494094" cy="3827402"/>
                <a:chOff x="1246638" y="1504607"/>
                <a:chExt cx="1494094" cy="3827402"/>
              </a:xfrm>
            </p:grpSpPr>
            <p:grpSp>
              <p:nvGrpSpPr>
                <p:cNvPr id="1065" name="Group 1064">
                  <a:extLst>
                    <a:ext uri="{FF2B5EF4-FFF2-40B4-BE49-F238E27FC236}">
                      <a16:creationId xmlns:a16="http://schemas.microsoft.com/office/drawing/2014/main" id="{F48ED90E-7AE0-4217-826E-EEDC28DE2615}"/>
                    </a:ext>
                  </a:extLst>
                </p:cNvPr>
                <p:cNvGrpSpPr/>
                <p:nvPr/>
              </p:nvGrpSpPr>
              <p:grpSpPr>
                <a:xfrm>
                  <a:off x="1246638" y="1504607"/>
                  <a:ext cx="1494094" cy="3827402"/>
                  <a:chOff x="1246638" y="1504607"/>
                  <a:chExt cx="1494094" cy="3827402"/>
                </a:xfrm>
              </p:grpSpPr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045963C6-6633-4634-A3B4-ACE60C95EA4B}"/>
                      </a:ext>
                    </a:extLst>
                  </p:cNvPr>
                  <p:cNvSpPr/>
                  <p:nvPr/>
                </p:nvSpPr>
                <p:spPr>
                  <a:xfrm>
                    <a:off x="1251721" y="1504607"/>
                    <a:ext cx="1338349" cy="365760"/>
                  </a:xfrm>
                  <a:prstGeom prst="roundRect">
                    <a:avLst/>
                  </a:prstGeom>
                  <a:solidFill>
                    <a:srgbClr val="052442"/>
                  </a:solidFill>
                  <a:ln>
                    <a:solidFill>
                      <a:srgbClr val="0524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A" sz="1200" dirty="0" err="1"/>
                      <a:t>Tâche</a:t>
                    </a:r>
                    <a:r>
                      <a:rPr lang="en-CA" sz="1200" dirty="0"/>
                      <a:t> </a:t>
                    </a:r>
                    <a:r>
                      <a:rPr lang="en-CA" sz="1200" dirty="0" err="1"/>
                      <a:t>assignée</a:t>
                    </a:r>
                    <a:endParaRPr lang="en-CA" sz="1200" dirty="0"/>
                  </a:p>
                </p:txBody>
              </p:sp>
              <p:sp>
                <p:nvSpPr>
                  <p:cNvPr id="18" name="Rectangle: Rounded Corners 17">
                    <a:extLst>
                      <a:ext uri="{FF2B5EF4-FFF2-40B4-BE49-F238E27FC236}">
                        <a16:creationId xmlns:a16="http://schemas.microsoft.com/office/drawing/2014/main" id="{2EFCE33C-D82A-4B55-9EAC-A0E602C4C5F6}"/>
                      </a:ext>
                    </a:extLst>
                  </p:cNvPr>
                  <p:cNvSpPr/>
                  <p:nvPr/>
                </p:nvSpPr>
                <p:spPr>
                  <a:xfrm>
                    <a:off x="1251721" y="2115592"/>
                    <a:ext cx="1338349" cy="365760"/>
                  </a:xfrm>
                  <a:prstGeom prst="roundRect">
                    <a:avLst/>
                  </a:prstGeom>
                  <a:solidFill>
                    <a:srgbClr val="052442"/>
                  </a:solidFill>
                  <a:ln>
                    <a:solidFill>
                      <a:srgbClr val="0524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A" sz="1200" dirty="0" err="1"/>
                      <a:t>Création</a:t>
                    </a:r>
                    <a:r>
                      <a:rPr lang="en-CA" sz="1200" dirty="0"/>
                      <a:t> </a:t>
                    </a:r>
                    <a:r>
                      <a:rPr lang="en-CA" sz="1200" dirty="0" err="1"/>
                      <a:t>branche</a:t>
                    </a:r>
                    <a:endParaRPr lang="en-CA" sz="1200" dirty="0"/>
                  </a:p>
                </p:txBody>
              </p: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81DBCE3A-C566-4988-BFC9-E15C8992A3FA}"/>
                      </a:ext>
                    </a:extLst>
                  </p:cNvPr>
                  <p:cNvCxnSpPr>
                    <a:stCxn id="17" idx="2"/>
                    <a:endCxn id="18" idx="0"/>
                  </p:cNvCxnSpPr>
                  <p:nvPr/>
                </p:nvCxnSpPr>
                <p:spPr>
                  <a:xfrm>
                    <a:off x="1920896" y="1870367"/>
                    <a:ext cx="0" cy="245225"/>
                  </a:xfrm>
                  <a:prstGeom prst="straightConnector1">
                    <a:avLst/>
                  </a:prstGeom>
                  <a:ln w="38100">
                    <a:solidFill>
                      <a:srgbClr val="742774"/>
                    </a:solidFill>
                    <a:headEnd w="med" len="me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Rectangle: Rounded Corners 21">
                    <a:extLst>
                      <a:ext uri="{FF2B5EF4-FFF2-40B4-BE49-F238E27FC236}">
                        <a16:creationId xmlns:a16="http://schemas.microsoft.com/office/drawing/2014/main" id="{E625CEF8-2CB6-4E91-A475-B4A138E44F29}"/>
                      </a:ext>
                    </a:extLst>
                  </p:cNvPr>
                  <p:cNvSpPr/>
                  <p:nvPr/>
                </p:nvSpPr>
                <p:spPr>
                  <a:xfrm>
                    <a:off x="1246638" y="2726923"/>
                    <a:ext cx="1338349" cy="365760"/>
                  </a:xfrm>
                  <a:prstGeom prst="roundRect">
                    <a:avLst/>
                  </a:prstGeom>
                  <a:solidFill>
                    <a:srgbClr val="052442"/>
                  </a:solidFill>
                  <a:ln>
                    <a:solidFill>
                      <a:srgbClr val="0524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A" sz="1200" dirty="0" err="1"/>
                      <a:t>Création</a:t>
                    </a:r>
                    <a:r>
                      <a:rPr lang="en-CA" sz="1200" dirty="0"/>
                      <a:t> </a:t>
                    </a:r>
                    <a:r>
                      <a:rPr lang="en-CA" sz="1200" dirty="0" err="1"/>
                      <a:t>environnement</a:t>
                    </a:r>
                    <a:endParaRPr lang="en-CA" sz="1200" dirty="0"/>
                  </a:p>
                </p:txBody>
              </p:sp>
              <p:cxnSp>
                <p:nvCxnSpPr>
                  <p:cNvPr id="27" name="Straight Arrow Connector 26">
                    <a:extLst>
                      <a:ext uri="{FF2B5EF4-FFF2-40B4-BE49-F238E27FC236}">
                        <a16:creationId xmlns:a16="http://schemas.microsoft.com/office/drawing/2014/main" id="{F6BD9B1E-838B-48B6-AE0D-4429A3223BDD}"/>
                      </a:ext>
                    </a:extLst>
                  </p:cNvPr>
                  <p:cNvCxnSpPr>
                    <a:cxnSpLocks/>
                    <a:stCxn id="18" idx="2"/>
                    <a:endCxn id="22" idx="0"/>
                  </p:cNvCxnSpPr>
                  <p:nvPr/>
                </p:nvCxnSpPr>
                <p:spPr>
                  <a:xfrm flipH="1">
                    <a:off x="1915813" y="2481352"/>
                    <a:ext cx="5083" cy="245571"/>
                  </a:xfrm>
                  <a:prstGeom prst="straightConnector1">
                    <a:avLst/>
                  </a:prstGeom>
                  <a:ln w="38100">
                    <a:solidFill>
                      <a:srgbClr val="742774"/>
                    </a:solidFill>
                    <a:headEnd w="med" len="me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Connector: Elbow 37">
                    <a:extLst>
                      <a:ext uri="{FF2B5EF4-FFF2-40B4-BE49-F238E27FC236}">
                        <a16:creationId xmlns:a16="http://schemas.microsoft.com/office/drawing/2014/main" id="{A971FE55-AAD2-46B2-B7DD-4854F9A064A8}"/>
                      </a:ext>
                    </a:extLst>
                  </p:cNvPr>
                  <p:cNvCxnSpPr>
                    <a:cxnSpLocks/>
                    <a:stCxn id="20" idx="2"/>
                    <a:endCxn id="32" idx="1"/>
                  </p:cNvCxnSpPr>
                  <p:nvPr/>
                </p:nvCxnSpPr>
                <p:spPr>
                  <a:xfrm rot="16200000" flipH="1">
                    <a:off x="1819594" y="4410872"/>
                    <a:ext cx="1017357" cy="824918"/>
                  </a:xfrm>
                  <a:prstGeom prst="bentConnector2">
                    <a:avLst/>
                  </a:prstGeom>
                  <a:ln w="38100">
                    <a:solidFill>
                      <a:srgbClr val="742774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89292818-E593-4B75-AEFE-BE44C876909C}"/>
                    </a:ext>
                  </a:extLst>
                </p:cNvPr>
                <p:cNvSpPr/>
                <p:nvPr/>
              </p:nvSpPr>
              <p:spPr>
                <a:xfrm>
                  <a:off x="1246638" y="3337908"/>
                  <a:ext cx="1338349" cy="365760"/>
                </a:xfrm>
                <a:prstGeom prst="roundRect">
                  <a:avLst/>
                </a:prstGeom>
                <a:solidFill>
                  <a:srgbClr val="052442"/>
                </a:solidFill>
                <a:ln>
                  <a:solidFill>
                    <a:srgbClr val="05244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200" dirty="0"/>
                    <a:t>Import solution</a:t>
                  </a:r>
                </a:p>
              </p:txBody>
            </p: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394A02A3-766E-4678-99F7-4000219052BB}"/>
                    </a:ext>
                  </a:extLst>
                </p:cNvPr>
                <p:cNvCxnSpPr>
                  <a:cxnSpLocks/>
                  <a:stCxn id="22" idx="2"/>
                  <a:endCxn id="5" idx="0"/>
                </p:cNvCxnSpPr>
                <p:nvPr/>
              </p:nvCxnSpPr>
              <p:spPr>
                <a:xfrm>
                  <a:off x="1915813" y="3092683"/>
                  <a:ext cx="0" cy="245225"/>
                </a:xfrm>
                <a:prstGeom prst="straightConnector1">
                  <a:avLst/>
                </a:prstGeom>
                <a:ln w="38100">
                  <a:solidFill>
                    <a:srgbClr val="742774"/>
                  </a:solidFill>
                  <a:headEnd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2B3D054-4F2C-4E17-863C-DF132F2F0060}"/>
                </a:ext>
              </a:extLst>
            </p:cNvPr>
            <p:cNvSpPr/>
            <p:nvPr/>
          </p:nvSpPr>
          <p:spPr>
            <a:xfrm>
              <a:off x="1246638" y="3948893"/>
              <a:ext cx="1338349" cy="365760"/>
            </a:xfrm>
            <a:prstGeom prst="roundRect">
              <a:avLst/>
            </a:prstGeom>
            <a:solidFill>
              <a:srgbClr val="052442"/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Notification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91E4C71-D6BC-4B44-B76C-21EA1AB06ED9}"/>
                </a:ext>
              </a:extLst>
            </p:cNvPr>
            <p:cNvCxnSpPr>
              <a:cxnSpLocks/>
              <a:stCxn id="5" idx="2"/>
              <a:endCxn id="20" idx="0"/>
            </p:cNvCxnSpPr>
            <p:nvPr/>
          </p:nvCxnSpPr>
          <p:spPr>
            <a:xfrm>
              <a:off x="1915813" y="3703668"/>
              <a:ext cx="0" cy="245225"/>
            </a:xfrm>
            <a:prstGeom prst="straightConnector1">
              <a:avLst/>
            </a:prstGeom>
            <a:ln w="38100">
              <a:solidFill>
                <a:srgbClr val="742774"/>
              </a:solidFill>
              <a:headEnd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686EC47-EC62-445A-9C8D-76F7BEB0D724}"/>
              </a:ext>
            </a:extLst>
          </p:cNvPr>
          <p:cNvGrpSpPr/>
          <p:nvPr/>
        </p:nvGrpSpPr>
        <p:grpSpPr>
          <a:xfrm>
            <a:off x="4554224" y="1504607"/>
            <a:ext cx="3063081" cy="4005426"/>
            <a:chOff x="4554224" y="1504607"/>
            <a:chExt cx="3063081" cy="400542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0A9C170-56FC-4A3C-83AF-3375113E30A1}"/>
                </a:ext>
              </a:extLst>
            </p:cNvPr>
            <p:cNvGrpSpPr/>
            <p:nvPr/>
          </p:nvGrpSpPr>
          <p:grpSpPr>
            <a:xfrm>
              <a:off x="4554224" y="1504607"/>
              <a:ext cx="3063081" cy="4005426"/>
              <a:chOff x="4554224" y="1504607"/>
              <a:chExt cx="3063081" cy="400542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74691D8-69B3-410D-B5FE-90217EABCA5E}"/>
                  </a:ext>
                </a:extLst>
              </p:cNvPr>
              <p:cNvGrpSpPr/>
              <p:nvPr/>
            </p:nvGrpSpPr>
            <p:grpSpPr>
              <a:xfrm>
                <a:off x="4554224" y="1504607"/>
                <a:ext cx="3063081" cy="4005426"/>
                <a:chOff x="4554224" y="1504607"/>
                <a:chExt cx="3063081" cy="4005426"/>
              </a:xfrm>
            </p:grpSpPr>
            <p:grpSp>
              <p:nvGrpSpPr>
                <p:cNvPr id="1067" name="Group 1066">
                  <a:extLst>
                    <a:ext uri="{FF2B5EF4-FFF2-40B4-BE49-F238E27FC236}">
                      <a16:creationId xmlns:a16="http://schemas.microsoft.com/office/drawing/2014/main" id="{34A4F7A8-13B9-4FA5-B7BE-5967D7D4EC0E}"/>
                    </a:ext>
                  </a:extLst>
                </p:cNvPr>
                <p:cNvGrpSpPr/>
                <p:nvPr/>
              </p:nvGrpSpPr>
              <p:grpSpPr>
                <a:xfrm>
                  <a:off x="4554224" y="1504607"/>
                  <a:ext cx="3063081" cy="4005426"/>
                  <a:chOff x="4554224" y="1504607"/>
                  <a:chExt cx="3063081" cy="4005426"/>
                </a:xfrm>
              </p:grpSpPr>
              <p:sp>
                <p:nvSpPr>
                  <p:cNvPr id="46" name="Rectangle: Rounded Corners 45">
                    <a:extLst>
                      <a:ext uri="{FF2B5EF4-FFF2-40B4-BE49-F238E27FC236}">
                        <a16:creationId xmlns:a16="http://schemas.microsoft.com/office/drawing/2014/main" id="{96DF1DCF-F8EF-4CCD-8147-8F37D7F61E53}"/>
                      </a:ext>
                    </a:extLst>
                  </p:cNvPr>
                  <p:cNvSpPr/>
                  <p:nvPr/>
                </p:nvSpPr>
                <p:spPr>
                  <a:xfrm>
                    <a:off x="4591399" y="1504607"/>
                    <a:ext cx="1338349" cy="365760"/>
                  </a:xfrm>
                  <a:prstGeom prst="roundRect">
                    <a:avLst/>
                  </a:prstGeom>
                  <a:solidFill>
                    <a:srgbClr val="052442"/>
                  </a:solidFill>
                  <a:ln>
                    <a:solidFill>
                      <a:srgbClr val="0524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A" sz="1200" dirty="0"/>
                      <a:t>Pull request </a:t>
                    </a:r>
                    <a:r>
                      <a:rPr lang="en-CA" sz="1200" dirty="0" err="1"/>
                      <a:t>créée</a:t>
                    </a:r>
                    <a:endParaRPr lang="en-CA" sz="1200" dirty="0"/>
                  </a:p>
                </p:txBody>
              </p:sp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F8B0AFAB-96C1-4C79-94FA-0144B4473142}"/>
                      </a:ext>
                    </a:extLst>
                  </p:cNvPr>
                  <p:cNvSpPr/>
                  <p:nvPr/>
                </p:nvSpPr>
                <p:spPr>
                  <a:xfrm>
                    <a:off x="6218685" y="3018327"/>
                    <a:ext cx="1398620" cy="365760"/>
                  </a:xfrm>
                  <a:prstGeom prst="roundRect">
                    <a:avLst/>
                  </a:prstGeom>
                  <a:solidFill>
                    <a:srgbClr val="052442"/>
                  </a:solidFill>
                  <a:ln>
                    <a:solidFill>
                      <a:srgbClr val="0524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A" sz="1200" dirty="0" err="1"/>
                      <a:t>Générer</a:t>
                    </a:r>
                    <a:r>
                      <a:rPr lang="en-CA" sz="1200" dirty="0"/>
                      <a:t> solution </a:t>
                    </a:r>
                    <a:r>
                      <a:rPr lang="en-CA" sz="1200" dirty="0" err="1"/>
                      <a:t>managée</a:t>
                    </a:r>
                    <a:endParaRPr lang="en-CA" sz="1200" dirty="0"/>
                  </a:p>
                </p:txBody>
              </p:sp>
              <p:sp>
                <p:nvSpPr>
                  <p:cNvPr id="61" name="Rectangle: Rounded Corners 60">
                    <a:extLst>
                      <a:ext uri="{FF2B5EF4-FFF2-40B4-BE49-F238E27FC236}">
                        <a16:creationId xmlns:a16="http://schemas.microsoft.com/office/drawing/2014/main" id="{BF34C289-DA21-4ADC-9D74-24E196F7DB69}"/>
                      </a:ext>
                    </a:extLst>
                  </p:cNvPr>
                  <p:cNvSpPr/>
                  <p:nvPr/>
                </p:nvSpPr>
                <p:spPr>
                  <a:xfrm>
                    <a:off x="4554224" y="5144273"/>
                    <a:ext cx="1398619" cy="365760"/>
                  </a:xfrm>
                  <a:prstGeom prst="roundRect">
                    <a:avLst/>
                  </a:prstGeom>
                  <a:solidFill>
                    <a:srgbClr val="052442"/>
                  </a:solidFill>
                  <a:ln>
                    <a:solidFill>
                      <a:srgbClr val="0524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A" sz="1200" dirty="0" err="1"/>
                      <a:t>Environnement</a:t>
                    </a:r>
                    <a:r>
                      <a:rPr lang="en-CA" sz="1200" dirty="0"/>
                      <a:t> de build</a:t>
                    </a:r>
                  </a:p>
                </p:txBody>
              </p:sp>
              <p:sp>
                <p:nvSpPr>
                  <p:cNvPr id="1033" name="Rectangle: Rounded Corners 1032">
                    <a:extLst>
                      <a:ext uri="{FF2B5EF4-FFF2-40B4-BE49-F238E27FC236}">
                        <a16:creationId xmlns:a16="http://schemas.microsoft.com/office/drawing/2014/main" id="{E438A1EE-F93C-43C5-B9A5-64B97E670F7B}"/>
                      </a:ext>
                    </a:extLst>
                  </p:cNvPr>
                  <p:cNvSpPr/>
                  <p:nvPr/>
                </p:nvSpPr>
                <p:spPr>
                  <a:xfrm>
                    <a:off x="4586471" y="3015923"/>
                    <a:ext cx="1338349" cy="365760"/>
                  </a:xfrm>
                  <a:prstGeom prst="roundRect">
                    <a:avLst/>
                  </a:prstGeom>
                  <a:solidFill>
                    <a:srgbClr val="052442"/>
                  </a:solidFill>
                  <a:ln>
                    <a:solidFill>
                      <a:srgbClr val="0524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A" sz="1200" dirty="0"/>
                      <a:t>“Just in time environment”</a:t>
                    </a:r>
                  </a:p>
                </p:txBody>
              </p:sp>
              <p:cxnSp>
                <p:nvCxnSpPr>
                  <p:cNvPr id="167" name="Straight Arrow Connector 166">
                    <a:extLst>
                      <a:ext uri="{FF2B5EF4-FFF2-40B4-BE49-F238E27FC236}">
                        <a16:creationId xmlns:a16="http://schemas.microsoft.com/office/drawing/2014/main" id="{CC6303AC-B63D-43B2-873C-E135705562FB}"/>
                      </a:ext>
                    </a:extLst>
                  </p:cNvPr>
                  <p:cNvCxnSpPr>
                    <a:cxnSpLocks/>
                    <a:stCxn id="63" idx="2"/>
                    <a:endCxn id="47" idx="0"/>
                  </p:cNvCxnSpPr>
                  <p:nvPr/>
                </p:nvCxnSpPr>
                <p:spPr>
                  <a:xfrm>
                    <a:off x="6912280" y="2479967"/>
                    <a:ext cx="5715" cy="538360"/>
                  </a:xfrm>
                  <a:prstGeom prst="straightConnector1">
                    <a:avLst/>
                  </a:prstGeom>
                  <a:ln w="38100">
                    <a:solidFill>
                      <a:srgbClr val="742774"/>
                    </a:solidFill>
                    <a:headEnd type="none" w="med" len="me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Arrow Connector 169">
                    <a:extLst>
                      <a:ext uri="{FF2B5EF4-FFF2-40B4-BE49-F238E27FC236}">
                        <a16:creationId xmlns:a16="http://schemas.microsoft.com/office/drawing/2014/main" id="{7BB7A1B6-251C-4AAB-82DE-B1A983CA41D3}"/>
                      </a:ext>
                    </a:extLst>
                  </p:cNvPr>
                  <p:cNvCxnSpPr>
                    <a:cxnSpLocks/>
                    <a:stCxn id="1033" idx="2"/>
                    <a:endCxn id="61" idx="0"/>
                  </p:cNvCxnSpPr>
                  <p:nvPr/>
                </p:nvCxnSpPr>
                <p:spPr>
                  <a:xfrm flipH="1">
                    <a:off x="5253534" y="3381683"/>
                    <a:ext cx="2112" cy="1762590"/>
                  </a:xfrm>
                  <a:prstGeom prst="straightConnector1">
                    <a:avLst/>
                  </a:prstGeom>
                  <a:ln w="38100">
                    <a:solidFill>
                      <a:srgbClr val="742774"/>
                    </a:solidFill>
                    <a:headEnd type="triangle" w="med" len="me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73404E1B-F66F-4F30-936C-12AC8D429A01}"/>
                    </a:ext>
                  </a:extLst>
                </p:cNvPr>
                <p:cNvSpPr/>
                <p:nvPr/>
              </p:nvSpPr>
              <p:spPr>
                <a:xfrm>
                  <a:off x="6212970" y="2114207"/>
                  <a:ext cx="1398620" cy="365760"/>
                </a:xfrm>
                <a:prstGeom prst="roundRect">
                  <a:avLst/>
                </a:prstGeom>
                <a:solidFill>
                  <a:srgbClr val="052442"/>
                </a:solidFill>
                <a:ln>
                  <a:solidFill>
                    <a:srgbClr val="05244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200" dirty="0" err="1"/>
                    <a:t>Vérifications</a:t>
                  </a:r>
                  <a:r>
                    <a:rPr lang="en-CA" sz="1200" dirty="0"/>
                    <a:t> de </a:t>
                  </a:r>
                  <a:r>
                    <a:rPr lang="en-CA" sz="1200" dirty="0" err="1"/>
                    <a:t>qualité</a:t>
                  </a:r>
                  <a:endParaRPr lang="en-CA" sz="1200" dirty="0"/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DEFFBC7C-B8AC-4A70-8499-A58712C57382}"/>
                    </a:ext>
                  </a:extLst>
                </p:cNvPr>
                <p:cNvCxnSpPr>
                  <a:cxnSpLocks/>
                  <a:stCxn id="46" idx="2"/>
                  <a:endCxn id="1033" idx="0"/>
                </p:cNvCxnSpPr>
                <p:nvPr/>
              </p:nvCxnSpPr>
              <p:spPr>
                <a:xfrm flipH="1">
                  <a:off x="5255646" y="1870367"/>
                  <a:ext cx="4928" cy="1145556"/>
                </a:xfrm>
                <a:prstGeom prst="straightConnector1">
                  <a:avLst/>
                </a:prstGeom>
                <a:ln w="38100">
                  <a:solidFill>
                    <a:srgbClr val="742774"/>
                  </a:solidFill>
                  <a:headEnd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4442AA8D-4801-4FB2-9E5B-0B88C98E1588}"/>
                  </a:ext>
                </a:extLst>
              </p:cNvPr>
              <p:cNvCxnSpPr>
                <a:cxnSpLocks/>
                <a:stCxn id="46" idx="3"/>
                <a:endCxn id="63" idx="0"/>
              </p:cNvCxnSpPr>
              <p:nvPr/>
            </p:nvCxnSpPr>
            <p:spPr>
              <a:xfrm>
                <a:off x="5929748" y="1687487"/>
                <a:ext cx="982532" cy="426720"/>
              </a:xfrm>
              <a:prstGeom prst="bentConnector2">
                <a:avLst/>
              </a:prstGeom>
              <a:ln w="38100">
                <a:solidFill>
                  <a:srgbClr val="742774"/>
                </a:solidFill>
                <a:headEnd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C3E562E7-6192-48B7-A840-D595ECE17324}"/>
                </a:ext>
              </a:extLst>
            </p:cNvPr>
            <p:cNvCxnSpPr>
              <a:cxnSpLocks/>
              <a:stCxn id="47" idx="2"/>
              <a:endCxn id="61" idx="3"/>
            </p:cNvCxnSpPr>
            <p:nvPr/>
          </p:nvCxnSpPr>
          <p:spPr>
            <a:xfrm rot="5400000">
              <a:off x="5463886" y="3873044"/>
              <a:ext cx="1943066" cy="965152"/>
            </a:xfrm>
            <a:prstGeom prst="bentConnector2">
              <a:avLst/>
            </a:prstGeom>
            <a:ln w="38100">
              <a:solidFill>
                <a:srgbClr val="742774"/>
              </a:solidFill>
              <a:headEnd type="triangl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377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6815F2-D37F-4B4B-A945-E106D547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Projet à suivre de près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C5B8A1C-BD6F-476B-950D-BD3E76A7D4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716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D27FC69-3C77-476A-BAB6-BA87E40B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74817"/>
            <a:ext cx="7474397" cy="953037"/>
          </a:xfrm>
        </p:spPr>
        <p:txBody>
          <a:bodyPr>
            <a:normAutofit/>
          </a:bodyPr>
          <a:lstStyle/>
          <a:p>
            <a:r>
              <a:rPr lang="en-CA" dirty="0" err="1"/>
              <a:t>CoE</a:t>
            </a:r>
            <a:r>
              <a:rPr lang="en-CA" dirty="0"/>
              <a:t> Starter Kit (Pipelines)</a:t>
            </a:r>
          </a:p>
        </p:txBody>
      </p:sp>
      <p:pic>
        <p:nvPicPr>
          <p:cNvPr id="1026" name="Picture 2" descr="Avatar">
            <a:extLst>
              <a:ext uri="{FF2B5EF4-FFF2-40B4-BE49-F238E27FC236}">
                <a16:creationId xmlns:a16="http://schemas.microsoft.com/office/drawing/2014/main" id="{259960B7-F7F7-4A9A-889F-54A72B448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92" b="94981" l="9653" r="89575">
                        <a14:foregroundMark x1="52124" y1="5792" x2="52124" y2="5792"/>
                        <a14:foregroundMark x1="46332" y1="94981" x2="46332" y2="949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974" y="1497552"/>
            <a:ext cx="1366395" cy="136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7B6B41-5FA2-4A7D-9779-CCF7B287D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55" y="1250081"/>
            <a:ext cx="6804432" cy="3930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61E408-FE22-4A0C-BA6E-DADE687A0888}"/>
              </a:ext>
            </a:extLst>
          </p:cNvPr>
          <p:cNvSpPr txBox="1"/>
          <p:nvPr/>
        </p:nvSpPr>
        <p:spPr>
          <a:xfrm>
            <a:off x="3879151" y="5753617"/>
            <a:ext cx="443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hlinkClick r:id="rId5"/>
              </a:rPr>
              <a:t>https://github.com/microsoft/coe-starter-kit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FF42F-317E-4C0C-91A2-E990E7C68512}"/>
              </a:ext>
            </a:extLst>
          </p:cNvPr>
          <p:cNvSpPr txBox="1"/>
          <p:nvPr/>
        </p:nvSpPr>
        <p:spPr>
          <a:xfrm>
            <a:off x="8294809" y="2864242"/>
            <a:ext cx="179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Marc </a:t>
            </a:r>
            <a:r>
              <a:rPr lang="en-CA" dirty="0" err="1"/>
              <a:t>Schweigert</a:t>
            </a:r>
            <a:endParaRPr lang="en-CA" dirty="0"/>
          </a:p>
        </p:txBody>
      </p:sp>
      <p:pic>
        <p:nvPicPr>
          <p:cNvPr id="1028" name="Picture 4" descr="Power CAT Team - YouTube">
            <a:extLst>
              <a:ext uri="{FF2B5EF4-FFF2-40B4-BE49-F238E27FC236}">
                <a16:creationId xmlns:a16="http://schemas.microsoft.com/office/drawing/2014/main" id="{0EE0523A-FF6B-4A89-A224-1F228B0B1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0" b="29074"/>
          <a:stretch/>
        </p:blipFill>
        <p:spPr bwMode="auto">
          <a:xfrm>
            <a:off x="8021771" y="3703273"/>
            <a:ext cx="2336800" cy="95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079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843315A-F2CC-4FEE-967E-674C34C1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pour votre attention.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94E185-4993-4E60-B003-D19BECAB9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962" y="3861725"/>
            <a:ext cx="1017982" cy="101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6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7667FF-C77F-450D-8B63-C038D12E4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Merci à nos sponsors</a:t>
            </a:r>
          </a:p>
        </p:txBody>
      </p:sp>
      <p:pic>
        <p:nvPicPr>
          <p:cNvPr id="9" name="Image 8">
            <a:hlinkClick r:id="rId3"/>
            <a:extLst>
              <a:ext uri="{FF2B5EF4-FFF2-40B4-BE49-F238E27FC236}">
                <a16:creationId xmlns:a16="http://schemas.microsoft.com/office/drawing/2014/main" id="{710AFD83-36B8-441F-9C78-9C8DE068C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74" y="1439145"/>
            <a:ext cx="1970872" cy="1239803"/>
          </a:xfrm>
          <a:prstGeom prst="rect">
            <a:avLst/>
          </a:prstGeom>
        </p:spPr>
      </p:pic>
      <p:pic>
        <p:nvPicPr>
          <p:cNvPr id="11" name="Image 10" descr="Une image contenant dessin&#10;&#10;Description générée automatiquement">
            <a:hlinkClick r:id="rId5"/>
            <a:extLst>
              <a:ext uri="{FF2B5EF4-FFF2-40B4-BE49-F238E27FC236}">
                <a16:creationId xmlns:a16="http://schemas.microsoft.com/office/drawing/2014/main" id="{AE8AF4AF-D470-469D-A925-C8DEF01B7A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2" t="12231" r="11675" b="11396"/>
          <a:stretch/>
        </p:blipFill>
        <p:spPr>
          <a:xfrm>
            <a:off x="4179816" y="4716494"/>
            <a:ext cx="2531950" cy="1068323"/>
          </a:xfrm>
          <a:prstGeom prst="rect">
            <a:avLst/>
          </a:prstGeom>
        </p:spPr>
      </p:pic>
      <p:pic>
        <p:nvPicPr>
          <p:cNvPr id="13" name="Image 12" descr="Une image contenant dessin&#10;&#10;Description générée automatiquement">
            <a:hlinkClick r:id="rId7"/>
            <a:extLst>
              <a:ext uri="{FF2B5EF4-FFF2-40B4-BE49-F238E27FC236}">
                <a16:creationId xmlns:a16="http://schemas.microsoft.com/office/drawing/2014/main" id="{1BDB3F49-61A6-4AFF-B226-D020B02FBE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42" y="1581399"/>
            <a:ext cx="3080217" cy="953037"/>
          </a:xfrm>
          <a:prstGeom prst="rect">
            <a:avLst/>
          </a:prstGeom>
        </p:spPr>
      </p:pic>
      <p:pic>
        <p:nvPicPr>
          <p:cNvPr id="21" name="Image 20">
            <a:hlinkClick r:id="rId9"/>
            <a:extLst>
              <a:ext uri="{FF2B5EF4-FFF2-40B4-BE49-F238E27FC236}">
                <a16:creationId xmlns:a16="http://schemas.microsoft.com/office/drawing/2014/main" id="{EDB48A6E-B0E6-4DAB-B61C-DA3DC91C81E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t="34194" r="11364" b="35283"/>
          <a:stretch/>
        </p:blipFill>
        <p:spPr>
          <a:xfrm>
            <a:off x="8276958" y="1648296"/>
            <a:ext cx="2109556" cy="824999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828D80AC-E08F-4A2D-923C-CF5610E413DD}"/>
              </a:ext>
            </a:extLst>
          </p:cNvPr>
          <p:cNvGrpSpPr/>
          <p:nvPr/>
        </p:nvGrpSpPr>
        <p:grpSpPr>
          <a:xfrm>
            <a:off x="3905900" y="3081922"/>
            <a:ext cx="1787775" cy="1227008"/>
            <a:chOff x="7944229" y="4873286"/>
            <a:chExt cx="1672737" cy="11035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72A6B8-3D8E-4EB5-A87E-4800DF932604}"/>
                </a:ext>
              </a:extLst>
            </p:cNvPr>
            <p:cNvSpPr/>
            <p:nvPr/>
          </p:nvSpPr>
          <p:spPr>
            <a:xfrm>
              <a:off x="7944229" y="4873287"/>
              <a:ext cx="1672737" cy="110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Image 18">
              <a:hlinkClick r:id="rId11"/>
              <a:extLst>
                <a:ext uri="{FF2B5EF4-FFF2-40B4-BE49-F238E27FC236}">
                  <a16:creationId xmlns:a16="http://schemas.microsoft.com/office/drawing/2014/main" id="{8FA213D9-037E-43EA-B7FA-0F7BFFE9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4229" y="4873286"/>
              <a:ext cx="1590634" cy="1103502"/>
            </a:xfrm>
            <a:prstGeom prst="rect">
              <a:avLst/>
            </a:prstGeom>
          </p:spPr>
        </p:pic>
      </p:grpSp>
      <p:pic>
        <p:nvPicPr>
          <p:cNvPr id="6" name="Image 5">
            <a:hlinkClick r:id="rId13"/>
            <a:extLst>
              <a:ext uri="{FF2B5EF4-FFF2-40B4-BE49-F238E27FC236}">
                <a16:creationId xmlns:a16="http://schemas.microsoft.com/office/drawing/2014/main" id="{55B8E2F1-E999-4472-BA95-3FA39A758F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8" y="4736955"/>
            <a:ext cx="2803438" cy="986395"/>
          </a:xfrm>
          <a:prstGeom prst="rect">
            <a:avLst/>
          </a:prstGeom>
        </p:spPr>
      </p:pic>
      <p:pic>
        <p:nvPicPr>
          <p:cNvPr id="10" name="Image 9">
            <a:hlinkClick r:id="rId15"/>
            <a:extLst>
              <a:ext uri="{FF2B5EF4-FFF2-40B4-BE49-F238E27FC236}">
                <a16:creationId xmlns:a16="http://schemas.microsoft.com/office/drawing/2014/main" id="{EDFF8E59-E40D-4847-9E67-D01D971571A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" t="33473" r="4548" b="33622"/>
          <a:stretch/>
        </p:blipFill>
        <p:spPr>
          <a:xfrm>
            <a:off x="6094578" y="3213340"/>
            <a:ext cx="4028388" cy="824999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03A217A5-D9F4-4B34-AA19-511C27AD7043}"/>
              </a:ext>
            </a:extLst>
          </p:cNvPr>
          <p:cNvGrpSpPr/>
          <p:nvPr/>
        </p:nvGrpSpPr>
        <p:grpSpPr>
          <a:xfrm>
            <a:off x="176112" y="3154818"/>
            <a:ext cx="3393583" cy="946766"/>
            <a:chOff x="254590" y="3111102"/>
            <a:chExt cx="3393583" cy="94676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45873A9-1A6C-4045-8FBA-537169B22917}"/>
                </a:ext>
              </a:extLst>
            </p:cNvPr>
            <p:cNvSpPr/>
            <p:nvPr/>
          </p:nvSpPr>
          <p:spPr>
            <a:xfrm>
              <a:off x="282804" y="3111102"/>
              <a:ext cx="3365369" cy="946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Image 19">
              <a:hlinkClick r:id="rId17"/>
              <a:extLst>
                <a:ext uri="{FF2B5EF4-FFF2-40B4-BE49-F238E27FC236}">
                  <a16:creationId xmlns:a16="http://schemas.microsoft.com/office/drawing/2014/main" id="{999D8275-B7B9-471A-8B7D-C402BE42F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590" y="3158992"/>
              <a:ext cx="3393583" cy="898876"/>
            </a:xfrm>
            <a:prstGeom prst="rect">
              <a:avLst/>
            </a:prstGeom>
          </p:spPr>
        </p:pic>
      </p:grpSp>
      <p:pic>
        <p:nvPicPr>
          <p:cNvPr id="28" name="Image 27">
            <a:hlinkClick r:id="rId19"/>
            <a:extLst>
              <a:ext uri="{FF2B5EF4-FFF2-40B4-BE49-F238E27FC236}">
                <a16:creationId xmlns:a16="http://schemas.microsoft.com/office/drawing/2014/main" id="{7FF3E155-9B87-4955-A72A-6B0FE380598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936" y="2731168"/>
            <a:ext cx="1539247" cy="1539247"/>
          </a:xfrm>
          <a:prstGeom prst="rect">
            <a:avLst/>
          </a:prstGeom>
        </p:spPr>
      </p:pic>
      <p:pic>
        <p:nvPicPr>
          <p:cNvPr id="3" name="Image 4">
            <a:extLst>
              <a:ext uri="{FF2B5EF4-FFF2-40B4-BE49-F238E27FC236}">
                <a16:creationId xmlns:a16="http://schemas.microsoft.com/office/drawing/2014/main" id="{501716F3-DEF3-439B-9787-C13003105F1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4243" y="320569"/>
            <a:ext cx="3185775" cy="88515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92762A6-D1C4-46C2-8245-5207F8293FA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29004" y="4553223"/>
            <a:ext cx="2182484" cy="1396215"/>
          </a:xfrm>
          <a:prstGeom prst="rect">
            <a:avLst/>
          </a:prstGeom>
        </p:spPr>
      </p:pic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4155996-972C-DD4E-A302-E242EB1E64F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903" y="4823204"/>
            <a:ext cx="3083101" cy="90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13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C28A7-B462-42EE-B906-68B32FE3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Suivez-nous !</a:t>
            </a:r>
          </a:p>
        </p:txBody>
      </p:sp>
      <p:pic>
        <p:nvPicPr>
          <p:cNvPr id="5" name="Image 4">
            <a:hlinkClick r:id="rId2"/>
            <a:extLst>
              <a:ext uri="{FF2B5EF4-FFF2-40B4-BE49-F238E27FC236}">
                <a16:creationId xmlns:a16="http://schemas.microsoft.com/office/drawing/2014/main" id="{F9463B61-6EA3-4190-AB15-5FED519C2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450" y="1247115"/>
            <a:ext cx="490442" cy="490442"/>
          </a:xfrm>
          <a:prstGeom prst="rect">
            <a:avLst/>
          </a:prstGeom>
        </p:spPr>
      </p:pic>
      <p:pic>
        <p:nvPicPr>
          <p:cNvPr id="7" name="Image 6">
            <a:hlinkClick r:id="rId4"/>
            <a:extLst>
              <a:ext uri="{FF2B5EF4-FFF2-40B4-BE49-F238E27FC236}">
                <a16:creationId xmlns:a16="http://schemas.microsoft.com/office/drawing/2014/main" id="{F82E09C5-52DB-49B8-AC4C-935E8780E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450" y="1981201"/>
            <a:ext cx="490442" cy="490442"/>
          </a:xfrm>
          <a:prstGeom prst="rect">
            <a:avLst/>
          </a:prstGeom>
        </p:spPr>
      </p:pic>
      <p:pic>
        <p:nvPicPr>
          <p:cNvPr id="13" name="Image 12" descr="Une image contenant dessin&#10;&#10;Description générée automatiquement">
            <a:hlinkClick r:id="rId6"/>
            <a:extLst>
              <a:ext uri="{FF2B5EF4-FFF2-40B4-BE49-F238E27FC236}">
                <a16:creationId xmlns:a16="http://schemas.microsoft.com/office/drawing/2014/main" id="{C9FFE681-9728-4C93-B6B1-222927DDFC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01" y="1247115"/>
            <a:ext cx="1224528" cy="1224528"/>
          </a:xfrm>
          <a:prstGeom prst="rect">
            <a:avLst/>
          </a:prstGeom>
        </p:spPr>
      </p:pic>
      <p:pic>
        <p:nvPicPr>
          <p:cNvPr id="15" name="Image 14">
            <a:hlinkClick r:id="rId8"/>
            <a:extLst>
              <a:ext uri="{FF2B5EF4-FFF2-40B4-BE49-F238E27FC236}">
                <a16:creationId xmlns:a16="http://schemas.microsoft.com/office/drawing/2014/main" id="{D6D3039A-265F-4CED-AA98-0423B9907F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221" y="5102136"/>
            <a:ext cx="1101290" cy="11012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5250263-E3BA-47C3-A486-A7729CECD061}"/>
              </a:ext>
            </a:extLst>
          </p:cNvPr>
          <p:cNvSpPr txBox="1"/>
          <p:nvPr/>
        </p:nvSpPr>
        <p:spPr>
          <a:xfrm>
            <a:off x="4570714" y="1307670"/>
            <a:ext cx="626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https://www.linkedin.com/company/biz-apps-french-community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124EE24-5AD4-4DC1-8696-9DF88EEBC591}"/>
              </a:ext>
            </a:extLst>
          </p:cNvPr>
          <p:cNvSpPr txBox="1"/>
          <p:nvPr/>
        </p:nvSpPr>
        <p:spPr>
          <a:xfrm>
            <a:off x="4570714" y="2039261"/>
            <a:ext cx="130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@BizFrench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Image 9">
            <a:hlinkClick r:id="rId2"/>
            <a:extLst>
              <a:ext uri="{FF2B5EF4-FFF2-40B4-BE49-F238E27FC236}">
                <a16:creationId xmlns:a16="http://schemas.microsoft.com/office/drawing/2014/main" id="{94E2B92E-2F4A-4D1B-9E6C-CBF5A03E8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51" y="3079629"/>
            <a:ext cx="490442" cy="490442"/>
          </a:xfrm>
          <a:prstGeom prst="rect">
            <a:avLst/>
          </a:prstGeom>
        </p:spPr>
      </p:pic>
      <p:pic>
        <p:nvPicPr>
          <p:cNvPr id="12" name="Image 11">
            <a:hlinkClick r:id="rId4"/>
            <a:extLst>
              <a:ext uri="{FF2B5EF4-FFF2-40B4-BE49-F238E27FC236}">
                <a16:creationId xmlns:a16="http://schemas.microsoft.com/office/drawing/2014/main" id="{8EE57D97-9249-42C8-9F05-6BDA1F38B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51" y="3813715"/>
            <a:ext cx="490442" cy="49044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2DBBAFE-4B5D-4D85-B64A-D3381330728F}"/>
              </a:ext>
            </a:extLst>
          </p:cNvPr>
          <p:cNvSpPr txBox="1"/>
          <p:nvPr/>
        </p:nvSpPr>
        <p:spPr>
          <a:xfrm>
            <a:off x="6010215" y="3140184"/>
            <a:ext cx="5280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https://www.linkedin.com/company/ams-community/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300870-BF9B-4EEA-9A68-9D9980F88C58}"/>
              </a:ext>
            </a:extLst>
          </p:cNvPr>
          <p:cNvSpPr txBox="1"/>
          <p:nvPr/>
        </p:nvSpPr>
        <p:spPr>
          <a:xfrm>
            <a:off x="6010215" y="3871775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@aMSComm2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Image 16">
            <a:hlinkClick r:id="rId2"/>
            <a:extLst>
              <a:ext uri="{FF2B5EF4-FFF2-40B4-BE49-F238E27FC236}">
                <a16:creationId xmlns:a16="http://schemas.microsoft.com/office/drawing/2014/main" id="{B0F54C2B-5E76-4D6C-BDA6-8103C3BF4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88" y="5059888"/>
            <a:ext cx="490442" cy="490442"/>
          </a:xfrm>
          <a:prstGeom prst="rect">
            <a:avLst/>
          </a:prstGeom>
        </p:spPr>
      </p:pic>
      <p:pic>
        <p:nvPicPr>
          <p:cNvPr id="18" name="Image 17">
            <a:hlinkClick r:id="rId4"/>
            <a:extLst>
              <a:ext uri="{FF2B5EF4-FFF2-40B4-BE49-F238E27FC236}">
                <a16:creationId xmlns:a16="http://schemas.microsoft.com/office/drawing/2014/main" id="{328F3A0D-85D7-4D11-95BE-43FBE7BF82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88" y="5793974"/>
            <a:ext cx="490442" cy="49044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7E146BF-72A4-4565-93C5-F4D1F47CED76}"/>
              </a:ext>
            </a:extLst>
          </p:cNvPr>
          <p:cNvSpPr txBox="1"/>
          <p:nvPr/>
        </p:nvSpPr>
        <p:spPr>
          <a:xfrm>
            <a:off x="7751352" y="5120443"/>
            <a:ext cx="436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https://www.linkedin.com/groups/8599174/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398B1CE-6628-4291-A7A0-35E6924CE4AD}"/>
              </a:ext>
            </a:extLst>
          </p:cNvPr>
          <p:cNvSpPr txBox="1"/>
          <p:nvPr/>
        </p:nvSpPr>
        <p:spPr>
          <a:xfrm>
            <a:off x="7751352" y="5852034"/>
            <a:ext cx="1587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@ClubPowerBI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1634A-3492-4927-A1A7-BB9EAF5EF6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3742" y="3126229"/>
            <a:ext cx="1113944" cy="11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5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C28A7-B462-42EE-B906-68B32FE3A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899" y="2962373"/>
            <a:ext cx="8056201" cy="93325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Gérer</a:t>
            </a:r>
            <a:r>
              <a:rPr lang="en-US" dirty="0"/>
              <a:t> le cycle de vie de </a:t>
            </a:r>
            <a:r>
              <a:rPr lang="en-US" dirty="0" err="1"/>
              <a:t>vos</a:t>
            </a:r>
            <a:r>
              <a:rPr lang="en-US" dirty="0"/>
              <a:t> solutions dans GitHub</a:t>
            </a:r>
          </a:p>
        </p:txBody>
      </p:sp>
    </p:spTree>
    <p:extLst>
      <p:ext uri="{BB962C8B-B14F-4D97-AF65-F5344CB8AC3E}">
        <p14:creationId xmlns:p14="http://schemas.microsoft.com/office/powerpoint/2010/main" val="191363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que 6">
            <a:extLst>
              <a:ext uri="{FF2B5EF4-FFF2-40B4-BE49-F238E27FC236}">
                <a16:creationId xmlns:a16="http://schemas.microsoft.com/office/drawing/2014/main" id="{082A13EC-E589-4CDA-8D27-CAF660F71E65}"/>
              </a:ext>
            </a:extLst>
          </p:cNvPr>
          <p:cNvGrpSpPr/>
          <p:nvPr/>
        </p:nvGrpSpPr>
        <p:grpSpPr>
          <a:xfrm>
            <a:off x="5221150" y="1199844"/>
            <a:ext cx="1749699" cy="2009280"/>
            <a:chOff x="2514191" y="2027597"/>
            <a:chExt cx="1743487" cy="2013068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F7C5F6A6-6614-4480-B545-B9334DBD8364}"/>
                </a:ext>
              </a:extLst>
            </p:cNvPr>
            <p:cNvSpPr/>
            <p:nvPr/>
          </p:nvSpPr>
          <p:spPr>
            <a:xfrm>
              <a:off x="2534160" y="2050760"/>
              <a:ext cx="1703549" cy="1966940"/>
            </a:xfrm>
            <a:custGeom>
              <a:avLst/>
              <a:gdLst>
                <a:gd name="connsiteX0" fmla="*/ 0 w 1703549"/>
                <a:gd name="connsiteY0" fmla="*/ 1475106 h 1966940"/>
                <a:gd name="connsiteX1" fmla="*/ 0 w 1703549"/>
                <a:gd name="connsiteY1" fmla="*/ 491635 h 1966940"/>
                <a:gd name="connsiteX2" fmla="*/ 851675 w 1703549"/>
                <a:gd name="connsiteY2" fmla="*/ 0 h 1966940"/>
                <a:gd name="connsiteX3" fmla="*/ 1703550 w 1703549"/>
                <a:gd name="connsiteY3" fmla="*/ 491635 h 1966940"/>
                <a:gd name="connsiteX4" fmla="*/ 1703550 w 1703549"/>
                <a:gd name="connsiteY4" fmla="*/ 1475106 h 1966940"/>
                <a:gd name="connsiteX5" fmla="*/ 851675 w 1703549"/>
                <a:gd name="connsiteY5" fmla="*/ 1966941 h 1966940"/>
                <a:gd name="connsiteX6" fmla="*/ 0 w 1703549"/>
                <a:gd name="connsiteY6" fmla="*/ 1475106 h 196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3549" h="1966940">
                  <a:moveTo>
                    <a:pt x="0" y="1475106"/>
                  </a:moveTo>
                  <a:lnTo>
                    <a:pt x="0" y="491635"/>
                  </a:lnTo>
                  <a:lnTo>
                    <a:pt x="851675" y="0"/>
                  </a:lnTo>
                  <a:lnTo>
                    <a:pt x="1703550" y="491635"/>
                  </a:lnTo>
                  <a:lnTo>
                    <a:pt x="1703550" y="1475106"/>
                  </a:lnTo>
                  <a:lnTo>
                    <a:pt x="851675" y="1966941"/>
                  </a:lnTo>
                  <a:lnTo>
                    <a:pt x="0" y="1475106"/>
                  </a:lnTo>
                  <a:close/>
                </a:path>
              </a:pathLst>
            </a:custGeom>
            <a:grpFill/>
            <a:ln w="19925" cap="flat">
              <a:solidFill>
                <a:srgbClr val="7030A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E4D4B297-D5E8-417A-B8D5-E9F52A8B793B}"/>
                </a:ext>
              </a:extLst>
            </p:cNvPr>
            <p:cNvSpPr/>
            <p:nvPr/>
          </p:nvSpPr>
          <p:spPr>
            <a:xfrm>
              <a:off x="2514192" y="2027597"/>
              <a:ext cx="1743487" cy="2013068"/>
            </a:xfrm>
            <a:custGeom>
              <a:avLst/>
              <a:gdLst>
                <a:gd name="connsiteX0" fmla="*/ 871610 w 1743487"/>
                <a:gd name="connsiteY0" fmla="*/ 46105 h 2013068"/>
                <a:gd name="connsiteX1" fmla="*/ 1703516 w 1743487"/>
                <a:gd name="connsiteY1" fmla="*/ 525360 h 2013068"/>
                <a:gd name="connsiteX2" fmla="*/ 1703516 w 1743487"/>
                <a:gd name="connsiteY2" fmla="*/ 1486664 h 2013068"/>
                <a:gd name="connsiteX3" fmla="*/ 871610 w 1743487"/>
                <a:gd name="connsiteY3" fmla="*/ 1965919 h 2013068"/>
                <a:gd name="connsiteX4" fmla="*/ 39904 w 1743487"/>
                <a:gd name="connsiteY4" fmla="*/ 1486664 h 2013068"/>
                <a:gd name="connsiteX5" fmla="*/ 39904 w 1743487"/>
                <a:gd name="connsiteY5" fmla="*/ 526358 h 2013068"/>
                <a:gd name="connsiteX6" fmla="*/ 871610 w 1743487"/>
                <a:gd name="connsiteY6" fmla="*/ 47103 h 2013068"/>
                <a:gd name="connsiteX7" fmla="*/ 871610 w 1743487"/>
                <a:gd name="connsiteY7" fmla="*/ 975 h 2013068"/>
                <a:gd name="connsiteX8" fmla="*/ -34 w 1743487"/>
                <a:gd name="connsiteY8" fmla="*/ 503194 h 2013068"/>
                <a:gd name="connsiteX9" fmla="*/ -34 w 1743487"/>
                <a:gd name="connsiteY9" fmla="*/ 1509829 h 2013068"/>
                <a:gd name="connsiteX10" fmla="*/ 871610 w 1743487"/>
                <a:gd name="connsiteY10" fmla="*/ 2013046 h 2013068"/>
                <a:gd name="connsiteX11" fmla="*/ 1743453 w 1743487"/>
                <a:gd name="connsiteY11" fmla="*/ 1509829 h 2013068"/>
                <a:gd name="connsiteX12" fmla="*/ 1743453 w 1743487"/>
                <a:gd name="connsiteY12" fmla="*/ 503194 h 2013068"/>
                <a:gd name="connsiteX13" fmla="*/ 871610 w 1743487"/>
                <a:gd name="connsiteY13" fmla="*/ -23 h 2013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3487" h="2013068">
                  <a:moveTo>
                    <a:pt x="871610" y="46105"/>
                  </a:moveTo>
                  <a:lnTo>
                    <a:pt x="1703516" y="525360"/>
                  </a:lnTo>
                  <a:lnTo>
                    <a:pt x="1703516" y="1486664"/>
                  </a:lnTo>
                  <a:lnTo>
                    <a:pt x="871610" y="1965919"/>
                  </a:lnTo>
                  <a:lnTo>
                    <a:pt x="39904" y="1486664"/>
                  </a:lnTo>
                  <a:lnTo>
                    <a:pt x="39904" y="526358"/>
                  </a:lnTo>
                  <a:lnTo>
                    <a:pt x="871610" y="47103"/>
                  </a:lnTo>
                  <a:moveTo>
                    <a:pt x="871610" y="975"/>
                  </a:moveTo>
                  <a:lnTo>
                    <a:pt x="-34" y="503194"/>
                  </a:lnTo>
                  <a:lnTo>
                    <a:pt x="-34" y="1509829"/>
                  </a:lnTo>
                  <a:lnTo>
                    <a:pt x="871610" y="2013046"/>
                  </a:lnTo>
                  <a:lnTo>
                    <a:pt x="1743453" y="1509829"/>
                  </a:lnTo>
                  <a:lnTo>
                    <a:pt x="1743453" y="503194"/>
                  </a:lnTo>
                  <a:lnTo>
                    <a:pt x="871610" y="-23"/>
                  </a:lnTo>
                  <a:close/>
                </a:path>
              </a:pathLst>
            </a:custGeom>
            <a:grpFill/>
            <a:ln w="19925" cap="flat">
              <a:solidFill>
                <a:srgbClr val="7030A0"/>
              </a:solidFill>
              <a:prstDash val="solid"/>
              <a:miter/>
            </a:ln>
          </p:spPr>
          <p:txBody>
            <a:bodyPr lIns="91440" tIns="45720" rIns="91440" bIns="45720" rtlCol="0" anchor="ctr"/>
            <a:lstStyle/>
            <a:p>
              <a:endParaRPr lang="en-US" dirty="0">
                <a:cs typeface="Calibri"/>
              </a:endParaRPr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C3E3EA5E-B939-4D64-83EC-03AF1782E206}"/>
              </a:ext>
            </a:extLst>
          </p:cNvPr>
          <p:cNvSpPr txBox="1"/>
          <p:nvPr/>
        </p:nvSpPr>
        <p:spPr>
          <a:xfrm>
            <a:off x="2931285" y="3254119"/>
            <a:ext cx="6329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Raphaël Pothin</a:t>
            </a:r>
          </a:p>
          <a:p>
            <a:pPr algn="ctr"/>
            <a:r>
              <a:rPr lang="fr-CA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Passionné de Power Platform &amp; DevOps</a:t>
            </a: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8CE195-4CEA-4007-914C-5296882E6B96}"/>
              </a:ext>
            </a:extLst>
          </p:cNvPr>
          <p:cNvGrpSpPr/>
          <p:nvPr/>
        </p:nvGrpSpPr>
        <p:grpSpPr>
          <a:xfrm>
            <a:off x="1960210" y="5193852"/>
            <a:ext cx="8271578" cy="882369"/>
            <a:chOff x="939815" y="2274477"/>
            <a:chExt cx="8271578" cy="882369"/>
          </a:xfrm>
        </p:grpSpPr>
        <p:grpSp>
          <p:nvGrpSpPr>
            <p:cNvPr id="28" name="Groupe 41">
              <a:extLst>
                <a:ext uri="{FF2B5EF4-FFF2-40B4-BE49-F238E27FC236}">
                  <a16:creationId xmlns:a16="http://schemas.microsoft.com/office/drawing/2014/main" id="{251C910A-B2B6-4565-858B-FE37E0706000}"/>
                </a:ext>
              </a:extLst>
            </p:cNvPr>
            <p:cNvGrpSpPr/>
            <p:nvPr/>
          </p:nvGrpSpPr>
          <p:grpSpPr>
            <a:xfrm>
              <a:off x="939815" y="2274477"/>
              <a:ext cx="8271578" cy="882369"/>
              <a:chOff x="2048842" y="2643293"/>
              <a:chExt cx="8271578" cy="882369"/>
            </a:xfrm>
          </p:grpSpPr>
          <p:grpSp>
            <p:nvGrpSpPr>
              <p:cNvPr id="30" name="Groupe 42">
                <a:extLst>
                  <a:ext uri="{FF2B5EF4-FFF2-40B4-BE49-F238E27FC236}">
                    <a16:creationId xmlns:a16="http://schemas.microsoft.com/office/drawing/2014/main" id="{820BC1B2-304D-4D7F-A32B-59DFDD5F5422}"/>
                  </a:ext>
                </a:extLst>
              </p:cNvPr>
              <p:cNvGrpSpPr/>
              <p:nvPr/>
            </p:nvGrpSpPr>
            <p:grpSpPr>
              <a:xfrm>
                <a:off x="4365648" y="2647621"/>
                <a:ext cx="1671320" cy="878040"/>
                <a:chOff x="2617768" y="2405897"/>
                <a:chExt cx="1671320" cy="878040"/>
              </a:xfrm>
            </p:grpSpPr>
            <p:pic>
              <p:nvPicPr>
                <p:cNvPr id="39" name="Image 53" descr="Une image contenant dessin&#10;&#10;Description générée automatiquement">
                  <a:extLst>
                    <a:ext uri="{FF2B5EF4-FFF2-40B4-BE49-F238E27FC236}">
                      <a16:creationId xmlns:a16="http://schemas.microsoft.com/office/drawing/2014/main" id="{99026FEB-1930-4D53-8D08-D5A42A219C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99051" y="2405897"/>
                  <a:ext cx="508755" cy="508755"/>
                </a:xfrm>
                <a:prstGeom prst="rect">
                  <a:avLst/>
                </a:prstGeom>
              </p:spPr>
            </p:pic>
            <p:sp>
              <p:nvSpPr>
                <p:cNvPr id="40" name="Espace réservé du texte 3">
                  <a:extLst>
                    <a:ext uri="{FF2B5EF4-FFF2-40B4-BE49-F238E27FC236}">
                      <a16:creationId xmlns:a16="http://schemas.microsoft.com/office/drawing/2014/main" id="{BD68BEA7-1967-4A4E-BD45-287BC70843F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617768" y="3037716"/>
                  <a:ext cx="1671320" cy="246221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>
                  <a:lvl1pPr marL="0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1224"/>
                    </a:spcBef>
                    <a:spcAft>
                      <a:spcPts val="0"/>
                    </a:spcAft>
                    <a:buClr>
                      <a:schemeClr val="tx1"/>
                    </a:buClr>
                    <a:buSzPct val="90000"/>
                    <a:buFont typeface="Wingdings" panose="05000000000000000000" pitchFamily="2" charset="2"/>
                    <a:buNone/>
                    <a:tabLst/>
                    <a:defRPr sz="28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lvl1pPr>
                  <a:lvl2pPr marL="255588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20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2pPr>
                  <a:lvl3pPr marL="450850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6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3pPr>
                  <a:lvl4pPr marL="652462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4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4pPr>
                  <a:lvl5pPr marL="854075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4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5pPr>
                  <a:lvl6pPr marL="2565040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031412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97783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964155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fr-CA" sz="1600" dirty="0">
                      <a:solidFill>
                        <a:schemeClr val="bg1"/>
                      </a:solidFill>
                      <a:hlinkClick r:id="rId5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Raphael POTHIN</a:t>
                  </a:r>
                  <a:endParaRPr lang="fr-CA" sz="16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1" name="Groupe 43">
                <a:extLst>
                  <a:ext uri="{FF2B5EF4-FFF2-40B4-BE49-F238E27FC236}">
                    <a16:creationId xmlns:a16="http://schemas.microsoft.com/office/drawing/2014/main" id="{42C11013-CA25-4915-A669-D8137244A781}"/>
                  </a:ext>
                </a:extLst>
              </p:cNvPr>
              <p:cNvGrpSpPr/>
              <p:nvPr/>
            </p:nvGrpSpPr>
            <p:grpSpPr>
              <a:xfrm>
                <a:off x="2048842" y="2643293"/>
                <a:ext cx="8271578" cy="882369"/>
                <a:chOff x="2048842" y="2643293"/>
                <a:chExt cx="8271578" cy="882369"/>
              </a:xfrm>
            </p:grpSpPr>
            <p:grpSp>
              <p:nvGrpSpPr>
                <p:cNvPr id="32" name="Groupe 44">
                  <a:extLst>
                    <a:ext uri="{FF2B5EF4-FFF2-40B4-BE49-F238E27FC236}">
                      <a16:creationId xmlns:a16="http://schemas.microsoft.com/office/drawing/2014/main" id="{80C0195D-6161-4F4E-81DB-0AB91B3AE7A5}"/>
                    </a:ext>
                  </a:extLst>
                </p:cNvPr>
                <p:cNvGrpSpPr/>
                <p:nvPr/>
              </p:nvGrpSpPr>
              <p:grpSpPr>
                <a:xfrm>
                  <a:off x="2048842" y="2643293"/>
                  <a:ext cx="1533377" cy="882369"/>
                  <a:chOff x="300962" y="2172921"/>
                  <a:chExt cx="1533377" cy="882369"/>
                </a:xfrm>
              </p:grpSpPr>
              <p:pic>
                <p:nvPicPr>
                  <p:cNvPr id="37" name="Image 51" descr="Une image contenant périphérique&#10;&#10;Description générée automatiquement">
                    <a:extLst>
                      <a:ext uri="{FF2B5EF4-FFF2-40B4-BE49-F238E27FC236}">
                        <a16:creationId xmlns:a16="http://schemas.microsoft.com/office/drawing/2014/main" id="{C3F38FDF-A649-425F-B1D9-C19C1A7A35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13274" y="2172921"/>
                    <a:ext cx="508755" cy="507917"/>
                  </a:xfrm>
                  <a:prstGeom prst="rect">
                    <a:avLst/>
                  </a:prstGeom>
                </p:spPr>
              </p:pic>
              <p:sp>
                <p:nvSpPr>
                  <p:cNvPr id="38" name="Espace réservé du texte 3">
                    <a:extLst>
                      <a:ext uri="{FF2B5EF4-FFF2-40B4-BE49-F238E27FC236}">
                        <a16:creationId xmlns:a16="http://schemas.microsoft.com/office/drawing/2014/main" id="{11F76C3E-B5BF-4BF7-A1C0-5A3E72D9B16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00962" y="2809069"/>
                    <a:ext cx="1533377" cy="246221"/>
                  </a:xfrm>
                  <a:prstGeom prst="rect">
                    <a:avLst/>
                  </a:prstGeom>
                </p:spPr>
                <p:txBody>
                  <a:bodyPr vert="horz" wrap="square" lIns="0" tIns="0" rIns="0" bIns="0" rtlCol="0">
                    <a:spAutoFit/>
                  </a:bodyPr>
                  <a:lstStyle>
                    <a:lvl1pPr marL="0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1224"/>
                      </a:spcBef>
                      <a:spcAft>
                        <a:spcPts val="0"/>
                      </a:spcAft>
                      <a:buClr>
                        <a:schemeClr val="tx1"/>
                      </a:buClr>
                      <a:buSzPct val="90000"/>
                      <a:buFont typeface="Wingdings" panose="05000000000000000000" pitchFamily="2" charset="2"/>
                      <a:buNone/>
                      <a:tabLst/>
                      <a:defRPr sz="28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defRPr>
                    </a:lvl1pPr>
                    <a:lvl2pPr marL="255588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Pct val="90000"/>
                      <a:buFont typeface="Wingdings" panose="05000000000000000000" pitchFamily="2" charset="2"/>
                      <a:buNone/>
                      <a:tabLst/>
                      <a:defRPr sz="20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defRPr>
                    </a:lvl2pPr>
                    <a:lvl3pPr marL="450850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Pct val="90000"/>
                      <a:buFont typeface="Wingdings" panose="05000000000000000000" pitchFamily="2" charset="2"/>
                      <a:buNone/>
                      <a:tabLst/>
                      <a:defRPr sz="16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defRPr>
                    </a:lvl3pPr>
                    <a:lvl4pPr marL="652462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Pct val="90000"/>
                      <a:buFont typeface="Wingdings" panose="05000000000000000000" pitchFamily="2" charset="2"/>
                      <a:buNone/>
                      <a:tabLst/>
                      <a:defRPr sz="14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defRPr>
                    </a:lvl4pPr>
                    <a:lvl5pPr marL="854075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Pct val="90000"/>
                      <a:buFont typeface="Wingdings" panose="05000000000000000000" pitchFamily="2" charset="2"/>
                      <a:buNone/>
                      <a:tabLst/>
                      <a:defRPr sz="14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defRPr>
                    </a:lvl5pPr>
                    <a:lvl6pPr marL="2565040" indent="-233186" algn="l" defTabSz="932742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031412" indent="-233186" algn="l" defTabSz="932742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97783" indent="-233186" algn="l" defTabSz="932742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964155" indent="-233186" algn="l" defTabSz="932742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fr-CA" sz="1600" dirty="0">
                        <a:solidFill>
                          <a:schemeClr val="bg1"/>
                        </a:solidFill>
                        <a:hlinkClick r:id="rId7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rPr>
                      <a:t>@</a:t>
                    </a:r>
                    <a:r>
                      <a:rPr lang="fr-CA" sz="1600" dirty="0" err="1">
                        <a:solidFill>
                          <a:schemeClr val="bg1"/>
                        </a:solidFill>
                        <a:hlinkClick r:id="rId7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rPr>
                      <a:t>RaphaelPothin</a:t>
                    </a:r>
                    <a:endParaRPr lang="fr-CA" sz="16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33" name="Groupe 45">
                  <a:extLst>
                    <a:ext uri="{FF2B5EF4-FFF2-40B4-BE49-F238E27FC236}">
                      <a16:creationId xmlns:a16="http://schemas.microsoft.com/office/drawing/2014/main" id="{8372993D-61DE-4211-8E78-7F7F63F5F455}"/>
                    </a:ext>
                  </a:extLst>
                </p:cNvPr>
                <p:cNvGrpSpPr/>
                <p:nvPr/>
              </p:nvGrpSpPr>
              <p:grpSpPr>
                <a:xfrm>
                  <a:off x="6853389" y="2643293"/>
                  <a:ext cx="1466553" cy="882368"/>
                  <a:chOff x="5105509" y="2287245"/>
                  <a:chExt cx="1466553" cy="882368"/>
                </a:xfrm>
              </p:grpSpPr>
              <p:pic>
                <p:nvPicPr>
                  <p:cNvPr id="35" name="Image 49" descr="Une image contenant dessin, signe&#10;&#10;Description générée automatiquement">
                    <a:extLst>
                      <a:ext uri="{FF2B5EF4-FFF2-40B4-BE49-F238E27FC236}">
                        <a16:creationId xmlns:a16="http://schemas.microsoft.com/office/drawing/2014/main" id="{1F3E0B38-2241-49F9-B3E4-87D17E3FF9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584828" y="2287245"/>
                    <a:ext cx="507917" cy="507917"/>
                  </a:xfrm>
                  <a:prstGeom prst="rect">
                    <a:avLst/>
                  </a:prstGeom>
                </p:spPr>
              </p:pic>
              <p:sp>
                <p:nvSpPr>
                  <p:cNvPr id="36" name="Espace réservé du texte 3">
                    <a:extLst>
                      <a:ext uri="{FF2B5EF4-FFF2-40B4-BE49-F238E27FC236}">
                        <a16:creationId xmlns:a16="http://schemas.microsoft.com/office/drawing/2014/main" id="{9661F683-493F-4591-82FF-D2B87D59684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105509" y="2923392"/>
                    <a:ext cx="1466553" cy="246221"/>
                  </a:xfrm>
                  <a:prstGeom prst="rect">
                    <a:avLst/>
                  </a:prstGeom>
                </p:spPr>
                <p:txBody>
                  <a:bodyPr vert="horz" wrap="square" lIns="0" tIns="0" rIns="0" bIns="0" rtlCol="0">
                    <a:spAutoFit/>
                  </a:bodyPr>
                  <a:lstStyle>
                    <a:lvl1pPr marL="0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1224"/>
                      </a:spcBef>
                      <a:spcAft>
                        <a:spcPts val="0"/>
                      </a:spcAft>
                      <a:buClr>
                        <a:schemeClr val="tx1"/>
                      </a:buClr>
                      <a:buSzPct val="90000"/>
                      <a:buFont typeface="Wingdings" panose="05000000000000000000" pitchFamily="2" charset="2"/>
                      <a:buNone/>
                      <a:tabLst/>
                      <a:defRPr sz="28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defRPr>
                    </a:lvl1pPr>
                    <a:lvl2pPr marL="255588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Pct val="90000"/>
                      <a:buFont typeface="Wingdings" panose="05000000000000000000" pitchFamily="2" charset="2"/>
                      <a:buNone/>
                      <a:tabLst/>
                      <a:defRPr sz="20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defRPr>
                    </a:lvl2pPr>
                    <a:lvl3pPr marL="450850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Pct val="90000"/>
                      <a:buFont typeface="Wingdings" panose="05000000000000000000" pitchFamily="2" charset="2"/>
                      <a:buNone/>
                      <a:tabLst/>
                      <a:defRPr sz="16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defRPr>
                    </a:lvl3pPr>
                    <a:lvl4pPr marL="652462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Pct val="90000"/>
                      <a:buFont typeface="Wingdings" panose="05000000000000000000" pitchFamily="2" charset="2"/>
                      <a:buNone/>
                      <a:tabLst/>
                      <a:defRPr sz="14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defRPr>
                    </a:lvl4pPr>
                    <a:lvl5pPr marL="854075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Pct val="90000"/>
                      <a:buFont typeface="Wingdings" panose="05000000000000000000" pitchFamily="2" charset="2"/>
                      <a:buNone/>
                      <a:tabLst/>
                      <a:defRPr sz="14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defRPr>
                    </a:lvl5pPr>
                    <a:lvl6pPr marL="2565040" indent="-233186" algn="l" defTabSz="932742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031412" indent="-233186" algn="l" defTabSz="932742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97783" indent="-233186" algn="l" defTabSz="932742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964155" indent="-233186" algn="l" defTabSz="932742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fr-CA" sz="1600" dirty="0">
                        <a:solidFill>
                          <a:schemeClr val="bg1"/>
                        </a:solidFill>
                        <a:hlinkClick r:id="rId9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rPr>
                      <a:t>Raphaël Pothin</a:t>
                    </a:r>
                    <a:endParaRPr lang="fr-CA" sz="16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4" name="Espace réservé du texte 3">
                  <a:extLst>
                    <a:ext uri="{FF2B5EF4-FFF2-40B4-BE49-F238E27FC236}">
                      <a16:creationId xmlns:a16="http://schemas.microsoft.com/office/drawing/2014/main" id="{08EDD654-F6A9-498C-9F9F-4F3AEF5B93A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626937" y="3279439"/>
                  <a:ext cx="693483" cy="246221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>
                  <a:lvl1pPr marL="0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1224"/>
                    </a:spcBef>
                    <a:spcAft>
                      <a:spcPts val="0"/>
                    </a:spcAft>
                    <a:buClr>
                      <a:schemeClr val="tx1"/>
                    </a:buClr>
                    <a:buSzPct val="90000"/>
                    <a:buFont typeface="Wingdings" panose="05000000000000000000" pitchFamily="2" charset="2"/>
                    <a:buNone/>
                    <a:tabLst/>
                    <a:defRPr sz="28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lvl1pPr>
                  <a:lvl2pPr marL="255588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20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2pPr>
                  <a:lvl3pPr marL="450850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6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3pPr>
                  <a:lvl4pPr marL="652462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4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4pPr>
                  <a:lvl5pPr marL="854075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4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5pPr>
                  <a:lvl6pPr marL="2565040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031412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97783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964155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fr-CA" sz="1600" dirty="0">
                      <a:solidFill>
                        <a:schemeClr val="bg1"/>
                      </a:solidFill>
                      <a:hlinkClick r:id="rId10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rpothin</a:t>
                  </a:r>
                  <a:endParaRPr lang="fr-CA" sz="1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29" name="Picture 6" descr="Github Logo Icon of Glyph style - Available in SVG, PNG, EPS, AI ...">
              <a:extLst>
                <a:ext uri="{FF2B5EF4-FFF2-40B4-BE49-F238E27FC236}">
                  <a16:creationId xmlns:a16="http://schemas.microsoft.com/office/drawing/2014/main" id="{B139C8B2-6B3E-4174-ACFC-B5B45E8D6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8620" y="2274477"/>
              <a:ext cx="512064" cy="512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6504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D697FF7-8F2B-49E5-88D5-8C127D4D6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AGENDA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246CA5A6-9096-4A6A-B076-77535BB773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Introduction à GitHub</a:t>
            </a:r>
          </a:p>
          <a:p>
            <a:r>
              <a:rPr lang="fr-FR" dirty="0"/>
              <a:t>Gestion du cycle de vie d’une solution</a:t>
            </a:r>
          </a:p>
          <a:p>
            <a:r>
              <a:rPr lang="fr-FR" dirty="0"/>
              <a:t>Implémentation dans GitHub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7894302A-DB23-4F1E-A35A-4207AEE51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2485111" y="2601920"/>
            <a:ext cx="254935" cy="295959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22E7125A-B8C9-42B6-B586-2D608B485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2485111" y="3115428"/>
            <a:ext cx="254935" cy="295959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9895635F-8F4D-4AF1-A530-72BFE7EE7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2481301" y="3671275"/>
            <a:ext cx="254935" cy="29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3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6815F2-D37F-4B4B-A945-E106D547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Introduction à GitHub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C5B8A1C-BD6F-476B-950D-BD3E76A7D4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456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4C9760-390F-4871-A568-B17A2918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à GitHub</a:t>
            </a:r>
          </a:p>
        </p:txBody>
      </p:sp>
      <p:pic>
        <p:nvPicPr>
          <p:cNvPr id="1026" name="Picture 2" descr="GitHub Logos and Usage · GitHub">
            <a:hlinkClick r:id="rId2"/>
            <a:extLst>
              <a:ext uri="{FF2B5EF4-FFF2-40B4-BE49-F238E27FC236}">
                <a16:creationId xmlns:a16="http://schemas.microsoft.com/office/drawing/2014/main" id="{7E25BE07-8AB7-4D60-8DDB-66A6F1DF7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517" y="1924867"/>
            <a:ext cx="3618965" cy="300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B1A5D3D-A185-4C8D-978C-163D41338A43}"/>
                  </a:ext>
                </a:extLst>
              </p14:cNvPr>
              <p14:cNvContentPartPr/>
              <p14:nvPr/>
            </p14:nvContentPartPr>
            <p14:xfrm>
              <a:off x="4174764" y="267208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B1A5D3D-A185-4C8D-978C-163D41338A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65764" y="25820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F8CEB548-FD73-478D-9507-484443466F7E}"/>
              </a:ext>
            </a:extLst>
          </p:cNvPr>
          <p:cNvSpPr/>
          <p:nvPr/>
        </p:nvSpPr>
        <p:spPr>
          <a:xfrm>
            <a:off x="3766539" y="1142999"/>
            <a:ext cx="4572000" cy="4572000"/>
          </a:xfrm>
          <a:prstGeom prst="ellipse">
            <a:avLst/>
          </a:prstGeom>
          <a:noFill/>
          <a:ln w="38100">
            <a:solidFill>
              <a:srgbClr val="742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0F4F71A-A91C-4072-BEA7-0D6506F59BC5}"/>
              </a:ext>
            </a:extLst>
          </p:cNvPr>
          <p:cNvGrpSpPr/>
          <p:nvPr/>
        </p:nvGrpSpPr>
        <p:grpSpPr>
          <a:xfrm>
            <a:off x="2139352" y="1365573"/>
            <a:ext cx="2752740" cy="369332"/>
            <a:chOff x="1716657" y="1738415"/>
            <a:chExt cx="2752740" cy="36933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24CCD7C-CAF4-4930-84A5-297F4744BC9E}"/>
                </a:ext>
              </a:extLst>
            </p:cNvPr>
            <p:cNvSpPr/>
            <p:nvPr/>
          </p:nvSpPr>
          <p:spPr>
            <a:xfrm>
              <a:off x="4103637" y="1741987"/>
              <a:ext cx="365760" cy="365760"/>
            </a:xfrm>
            <a:prstGeom prst="ellipse">
              <a:avLst/>
            </a:prstGeom>
            <a:solidFill>
              <a:srgbClr val="052442"/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F26D5D-6E8F-46DF-919E-FF268ADBA26A}"/>
                </a:ext>
              </a:extLst>
            </p:cNvPr>
            <p:cNvSpPr txBox="1"/>
            <p:nvPr/>
          </p:nvSpPr>
          <p:spPr>
            <a:xfrm>
              <a:off x="1716657" y="1738415"/>
              <a:ext cx="238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dirty="0"/>
                <a:t>Gestion de code source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36AE68-B005-44F6-B53D-8143B927E634}"/>
              </a:ext>
            </a:extLst>
          </p:cNvPr>
          <p:cNvGrpSpPr/>
          <p:nvPr/>
        </p:nvGrpSpPr>
        <p:grpSpPr>
          <a:xfrm>
            <a:off x="6898430" y="1180907"/>
            <a:ext cx="3392534" cy="369332"/>
            <a:chOff x="1766701" y="1564673"/>
            <a:chExt cx="3392534" cy="3693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1D29989-0653-46E4-AE40-E4599BD20A19}"/>
                </a:ext>
              </a:extLst>
            </p:cNvPr>
            <p:cNvSpPr/>
            <p:nvPr/>
          </p:nvSpPr>
          <p:spPr>
            <a:xfrm>
              <a:off x="1766701" y="1568245"/>
              <a:ext cx="365760" cy="365760"/>
            </a:xfrm>
            <a:prstGeom prst="ellipse">
              <a:avLst/>
            </a:prstGeom>
            <a:solidFill>
              <a:srgbClr val="052442"/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53BF39-C71A-4B28-845A-C12568799F2F}"/>
                </a:ext>
              </a:extLst>
            </p:cNvPr>
            <p:cNvSpPr txBox="1"/>
            <p:nvPr/>
          </p:nvSpPr>
          <p:spPr>
            <a:xfrm>
              <a:off x="2181006" y="1564673"/>
              <a:ext cx="2978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Suivi</a:t>
              </a:r>
              <a:r>
                <a:rPr lang="en-CA" dirty="0"/>
                <a:t> des taches et des bugs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0D07ECF-3322-4600-9992-4A8511139790}"/>
              </a:ext>
            </a:extLst>
          </p:cNvPr>
          <p:cNvGrpSpPr/>
          <p:nvPr/>
        </p:nvGrpSpPr>
        <p:grpSpPr>
          <a:xfrm>
            <a:off x="8122866" y="2850751"/>
            <a:ext cx="2202602" cy="369332"/>
            <a:chOff x="1766701" y="1564673"/>
            <a:chExt cx="2202602" cy="36933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FC82A74-CDC6-4A4D-90D6-AC2046A8C9CD}"/>
                </a:ext>
              </a:extLst>
            </p:cNvPr>
            <p:cNvSpPr/>
            <p:nvPr/>
          </p:nvSpPr>
          <p:spPr>
            <a:xfrm>
              <a:off x="1766701" y="1568245"/>
              <a:ext cx="365760" cy="365760"/>
            </a:xfrm>
            <a:prstGeom prst="ellipse">
              <a:avLst/>
            </a:prstGeom>
            <a:solidFill>
              <a:srgbClr val="052442"/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91DB35-3373-43B7-8B11-903571B73F7B}"/>
                </a:ext>
              </a:extLst>
            </p:cNvPr>
            <p:cNvSpPr txBox="1"/>
            <p:nvPr/>
          </p:nvSpPr>
          <p:spPr>
            <a:xfrm>
              <a:off x="2181007" y="1564673"/>
              <a:ext cx="178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Collaboration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C756A6-E5EE-4464-A3C3-DD8405190996}"/>
              </a:ext>
            </a:extLst>
          </p:cNvPr>
          <p:cNvGrpSpPr/>
          <p:nvPr/>
        </p:nvGrpSpPr>
        <p:grpSpPr>
          <a:xfrm>
            <a:off x="7587136" y="4748466"/>
            <a:ext cx="2505770" cy="369332"/>
            <a:chOff x="1766701" y="1564673"/>
            <a:chExt cx="2505770" cy="36933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1196B75-9686-452E-9E05-612E10C77D76}"/>
                </a:ext>
              </a:extLst>
            </p:cNvPr>
            <p:cNvSpPr/>
            <p:nvPr/>
          </p:nvSpPr>
          <p:spPr>
            <a:xfrm>
              <a:off x="1766701" y="1568245"/>
              <a:ext cx="365760" cy="365760"/>
            </a:xfrm>
            <a:prstGeom prst="ellipse">
              <a:avLst/>
            </a:prstGeom>
            <a:solidFill>
              <a:srgbClr val="052442"/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013A584-8F94-4076-B444-8E6C3730F76A}"/>
                </a:ext>
              </a:extLst>
            </p:cNvPr>
            <p:cNvSpPr txBox="1"/>
            <p:nvPr/>
          </p:nvSpPr>
          <p:spPr>
            <a:xfrm>
              <a:off x="2181007" y="1564673"/>
              <a:ext cx="2091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Gestion de </a:t>
              </a:r>
              <a:r>
                <a:rPr lang="en-CA" dirty="0" err="1"/>
                <a:t>projet</a:t>
              </a:r>
              <a:endParaRPr lang="en-CA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F14C03E-8485-4BCA-BFC4-AD21B2BA5629}"/>
              </a:ext>
            </a:extLst>
          </p:cNvPr>
          <p:cNvGrpSpPr/>
          <p:nvPr/>
        </p:nvGrpSpPr>
        <p:grpSpPr>
          <a:xfrm>
            <a:off x="2416047" y="5253334"/>
            <a:ext cx="2752740" cy="369332"/>
            <a:chOff x="1716657" y="1738415"/>
            <a:chExt cx="2752740" cy="36933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5A496F2-434F-4079-8C01-D8FB64D48E28}"/>
                </a:ext>
              </a:extLst>
            </p:cNvPr>
            <p:cNvSpPr/>
            <p:nvPr/>
          </p:nvSpPr>
          <p:spPr>
            <a:xfrm>
              <a:off x="4103637" y="1741987"/>
              <a:ext cx="365760" cy="365760"/>
            </a:xfrm>
            <a:prstGeom prst="ellipse">
              <a:avLst/>
            </a:prstGeom>
            <a:solidFill>
              <a:srgbClr val="052442"/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AD06DC-5AAA-474E-ABC9-37941E8554B5}"/>
                </a:ext>
              </a:extLst>
            </p:cNvPr>
            <p:cNvSpPr txBox="1"/>
            <p:nvPr/>
          </p:nvSpPr>
          <p:spPr>
            <a:xfrm>
              <a:off x="1716657" y="1738415"/>
              <a:ext cx="238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dirty="0" err="1"/>
                <a:t>Automatisation</a:t>
              </a:r>
              <a:endParaRPr lang="en-CA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ACA5E2-8E8B-4CCF-BE5E-5D5AF7E738FA}"/>
              </a:ext>
            </a:extLst>
          </p:cNvPr>
          <p:cNvGrpSpPr/>
          <p:nvPr/>
        </p:nvGrpSpPr>
        <p:grpSpPr>
          <a:xfrm>
            <a:off x="1190284" y="3348452"/>
            <a:ext cx="2752740" cy="369332"/>
            <a:chOff x="1716657" y="1738415"/>
            <a:chExt cx="2752740" cy="369332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69EDA5A-9B4E-40DC-BB23-7A7E12812E86}"/>
                </a:ext>
              </a:extLst>
            </p:cNvPr>
            <p:cNvSpPr/>
            <p:nvPr/>
          </p:nvSpPr>
          <p:spPr>
            <a:xfrm>
              <a:off x="4103637" y="1741987"/>
              <a:ext cx="365760" cy="365760"/>
            </a:xfrm>
            <a:prstGeom prst="ellipse">
              <a:avLst/>
            </a:prstGeom>
            <a:solidFill>
              <a:srgbClr val="052442"/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59F8581-49E2-48C3-9B68-4897188E1A1F}"/>
                </a:ext>
              </a:extLst>
            </p:cNvPr>
            <p:cNvSpPr txBox="1"/>
            <p:nvPr/>
          </p:nvSpPr>
          <p:spPr>
            <a:xfrm>
              <a:off x="1716657" y="1738415"/>
              <a:ext cx="238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dirty="0"/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697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6815F2-D37F-4B4B-A945-E106D547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Gestion du cycle de vie d’une solution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C5B8A1C-BD6F-476B-950D-BD3E76A7D4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48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PPF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9069C24F8D89408FB3275D55272CA5" ma:contentTypeVersion="7" ma:contentTypeDescription="Crée un document." ma:contentTypeScope="" ma:versionID="3451a9ae160ae3e8040eeaeab7766be9">
  <xsd:schema xmlns:xsd="http://www.w3.org/2001/XMLSchema" xmlns:xs="http://www.w3.org/2001/XMLSchema" xmlns:p="http://schemas.microsoft.com/office/2006/metadata/properties" xmlns:ns2="64676e3c-a280-4aba-8260-9ad4b4f4b9f6" targetNamespace="http://schemas.microsoft.com/office/2006/metadata/properties" ma:root="true" ma:fieldsID="4683c1c4ea8f9433664355b6c2c51251" ns2:_="">
    <xsd:import namespace="64676e3c-a280-4aba-8260-9ad4b4f4b9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76e3c-a280-4aba-8260-9ad4b4f4b9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B85FB50-9A0B-44B0-BD2E-DD25B1CA8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676e3c-a280-4aba-8260-9ad4b4f4b9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60CE1E-846B-4019-BEA6-5AF659485B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A7FD832-C6EC-4D9E-86B9-4B6852A57348}">
  <ds:schemaRefs>
    <ds:schemaRef ds:uri="http://purl.org/dc/elements/1.1/"/>
    <ds:schemaRef ds:uri="http://schemas.microsoft.com/office/2006/metadata/properties"/>
    <ds:schemaRef ds:uri="64676e3c-a280-4aba-8260-9ad4b4f4b9f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321</Words>
  <Application>Microsoft Office PowerPoint</Application>
  <PresentationFormat>Widescreen</PresentationFormat>
  <Paragraphs>78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Segoe Pro</vt:lpstr>
      <vt:lpstr>Segoe Pro Semibold</vt:lpstr>
      <vt:lpstr>Segoe UI</vt:lpstr>
      <vt:lpstr>Segoe UI Light</vt:lpstr>
      <vt:lpstr>Wingdings</vt:lpstr>
      <vt:lpstr>Thème PPFS</vt:lpstr>
      <vt:lpstr>PowerPoint Presentation</vt:lpstr>
      <vt:lpstr>Merci à nos sponsors</vt:lpstr>
      <vt:lpstr>Suivez-nous !</vt:lpstr>
      <vt:lpstr>Gérer le cycle de vie de vos solutions dans GitHub</vt:lpstr>
      <vt:lpstr>PowerPoint Presentation</vt:lpstr>
      <vt:lpstr>AGENDA</vt:lpstr>
      <vt:lpstr>Introduction à GitHub</vt:lpstr>
      <vt:lpstr>Introduction à GitHub</vt:lpstr>
      <vt:lpstr>Gestion du cycle de vie d’une solution</vt:lpstr>
      <vt:lpstr>Automatisation du processus de déploiement</vt:lpstr>
      <vt:lpstr>Une stratégie de gestion de branches possible</vt:lpstr>
      <vt:lpstr>Implémentation dans GitHub</vt:lpstr>
      <vt:lpstr>Implémentation dans GitHub</vt:lpstr>
      <vt:lpstr>Projet à suivre de près</vt:lpstr>
      <vt:lpstr>CoE Starter Kit (Pipelines)</vt:lpstr>
      <vt:lpstr>Merci pour votre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FORSZPANIAK</dc:creator>
  <cp:lastModifiedBy>Raphael Pothin</cp:lastModifiedBy>
  <cp:revision>152</cp:revision>
  <dcterms:created xsi:type="dcterms:W3CDTF">2020-09-11T08:37:45Z</dcterms:created>
  <dcterms:modified xsi:type="dcterms:W3CDTF">2020-11-17T01:50:58Z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0x0101000E9069C24F8D89408FB3275D55272CA5</vt:lpwstr>
  </property>
</Properties>
</file>